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9" r:id="rId3"/>
    <p:sldId id="350" r:id="rId4"/>
    <p:sldId id="348" r:id="rId5"/>
    <p:sldId id="356" r:id="rId6"/>
    <p:sldId id="353" r:id="rId7"/>
    <p:sldId id="354" r:id="rId8"/>
    <p:sldId id="35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114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4BD331-86B2-4549-9088-68D6CE873162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361DB-0248-4DBA-88F7-EFF505096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360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9DA573-5465-44FE-9F47-E787E24C6E8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836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9DA573-5465-44FE-9F47-E787E24C6E8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10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9DA573-5465-44FE-9F47-E787E24C6E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79326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9DA573-5465-44FE-9F47-E787E24C6E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4108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9DA573-5465-44FE-9F47-E787E24C6E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911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417C8-D5AD-47B3-9CCB-C0B0325BF6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CD599-B53B-42B0-AABB-54CBBE9BB9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DC32F-5E1C-4485-9F99-8DDD18FC1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FB2B-DFE5-4A72-8265-458A8994346F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A5443-F71D-4751-91E1-8B5D73F60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648711-E2C0-446A-896D-6A563EFF1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0046-72C4-4345-BAA4-B066EDF1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959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F9773-1A66-4E4F-8C0D-2F687EC4D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293B62-E2AA-465F-A10D-EC786B031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015B0-DACD-4CFE-87BB-95AFCFC53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FB2B-DFE5-4A72-8265-458A8994346F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74F489-8695-4C91-83B2-04417A437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32D6E-3017-4663-963E-E0E38A138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0046-72C4-4345-BAA4-B066EDF1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19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945EEB-E5F3-4FE5-ABF6-230D1FF109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AB3168-E292-445A-964B-A219104255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15B9C-2CAB-46D8-808F-A628CE596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FB2B-DFE5-4A72-8265-458A8994346F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89EA74-B608-402E-BCC4-5966ECE31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A03E1E-6208-478A-8F10-60483CC50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0046-72C4-4345-BAA4-B066EDF1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294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E05C0-B6DA-4EB5-B06C-39378921A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481B6-F9EC-4939-8631-27B27D564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B9C02-CD88-456B-87A5-9A08B5389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FB2B-DFE5-4A72-8265-458A8994346F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9D717-D0C1-4238-84BC-E53F64C21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BBA607-E4B5-4719-80E3-A585EDED2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0046-72C4-4345-BAA4-B066EDF1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39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29D40-2B99-4607-937C-4AB78D0AA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908AF2-35A4-4F8A-AA8F-667DFC71AD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C57206-A2A2-40DF-BD9D-5E3CC3AE9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FB2B-DFE5-4A72-8265-458A8994346F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1D44A-A565-4BE9-AB6D-4AFF8D968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29A8E-0526-4441-BAD4-E089A768B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0046-72C4-4345-BAA4-B066EDF1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20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78C86-A6CE-4BB1-82EB-3266F8F1E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0EBA5-5130-467B-8C32-81C385F09B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34EC6C-4015-4FC7-870A-A5DC969BA7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255FA1-EA03-42B6-92B6-648A6059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FB2B-DFE5-4A72-8265-458A8994346F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0572C-ECBB-4011-8007-99A685D1E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A63B6E-0DB0-4E28-8387-CBAEB5E7F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0046-72C4-4345-BAA4-B066EDF1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815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4776C-F251-4FA4-92E2-60BA4FDE0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3838FC-C585-4AFF-AACF-F24812FC6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67DAB7-7575-422A-AF50-F5F7706207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0B61A8-AA9B-475F-852A-6800EFB214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41FAB0-AFFC-4778-A29D-756B68FB53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5A0373-ADBF-4276-B61F-7E2FBEB8D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FB2B-DFE5-4A72-8265-458A8994346F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B6700B-608C-4B62-BE00-EA1DC9CBA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CC69B1-0958-4199-A693-18032ECB2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0046-72C4-4345-BAA4-B066EDF1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657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E2B0A-38EB-4F30-A22D-7571E6417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635A46-3767-4D4C-92AD-5D0641909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FB2B-DFE5-4A72-8265-458A8994346F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FCC0B3-AF2A-40DE-8FC4-5D0925F86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7212C1-FC43-4D1E-B2DD-669945BC8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0046-72C4-4345-BAA4-B066EDF1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693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8234FC-0013-4E27-9C85-865D4A716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FB2B-DFE5-4A72-8265-458A8994346F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4FC6F9-5AC1-43E3-8C15-D2C91B2A5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9EDDB2-DD9A-409D-BF77-6494B19AB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0046-72C4-4345-BAA4-B066EDF1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FF688-BCC1-40F8-826F-C17AF9C62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5BCFF-4124-40CF-B229-ECA26D3E4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A26371-7996-4847-AB99-4E7579BB9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083DA0-9386-4DCE-AE88-1CD037DDC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FB2B-DFE5-4A72-8265-458A8994346F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785836-6A95-49F7-98B0-06B95DFB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E5C03-E788-4D9C-BD41-AE843C16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0046-72C4-4345-BAA4-B066EDF1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841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05FAD-9BBA-4A4E-BEC9-8FB741485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5E4D88-74FC-4631-A8FD-81080A9970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BC8D32-3ED3-487B-8B04-F8A004BE81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8B1FC4-2516-4EFE-A90A-A6CCE0094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AFB2B-DFE5-4A72-8265-458A8994346F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14BBF-D65E-4E18-B8F3-07AF048C1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0846B5-30EA-485E-85D7-99F4DC9CD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D0046-72C4-4345-BAA4-B066EDF1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506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9C7353-D90E-42D3-9B05-BC5CA8391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C01D9-81EA-4B9C-8E9E-7B7203AB4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FCC88-E713-4BFF-8661-CCC1C42061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AFB2B-DFE5-4A72-8265-458A8994346F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BAA1E-D580-4F32-8114-DA128FAAAA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34A9A-042C-4D5F-B82B-498C0288E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D0046-72C4-4345-BAA4-B066EDF1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321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 noChangeArrowheads="1"/>
          </p:cNvSpPr>
          <p:nvPr>
            <p:ph type="ctrTitle"/>
          </p:nvPr>
        </p:nvSpPr>
        <p:spPr bwMode="white">
          <a:xfrm>
            <a:off x="1676400" y="228600"/>
            <a:ext cx="6477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lIns="64008" tIns="32004" rIns="64008" bIns="32004" rtlCol="0" anchor="ctr">
            <a:normAutofit/>
          </a:bodyPr>
          <a:lstStyle/>
          <a:p>
            <a:pPr>
              <a:spcAft>
                <a:spcPts val="1000"/>
              </a:spcAft>
            </a:pPr>
            <a:r>
              <a:rPr lang="en-US" sz="2500" kern="0" dirty="0">
                <a:solidFill>
                  <a:srgbClr val="FFFFFF"/>
                </a:solidFill>
                <a:latin typeface="Bahnschrift" panose="020B0502040204020203" pitchFamily="34" charset="0"/>
                <a:ea typeface="Cambria" panose="02040503050406030204" pitchFamily="18" charset="0"/>
                <a:cs typeface="Calibri Light" panose="020F0302020204030204" pitchFamily="34" charset="0"/>
                <a:sym typeface="Arial"/>
              </a:rPr>
              <a:t>Massachusetts Department of Public Health</a:t>
            </a:r>
          </a:p>
          <a:p>
            <a:pPr>
              <a:spcAft>
                <a:spcPts val="1000"/>
              </a:spcAft>
            </a:pPr>
            <a:r>
              <a:rPr lang="en-US" sz="2800" kern="0" dirty="0">
                <a:solidFill>
                  <a:srgbClr val="FFFFFF"/>
                </a:solidFill>
                <a:latin typeface="Bahnschrift" panose="020B0502040204020203" pitchFamily="34" charset="0"/>
                <a:ea typeface="Cambria" panose="02040503050406030204" pitchFamily="18" charset="0"/>
                <a:cs typeface="Calibri Light" panose="020F0302020204030204" pitchFamily="34" charset="0"/>
                <a:sym typeface="Arial"/>
              </a:rPr>
              <a:t>Bureau of Substance Addiction Services (BSAS)</a:t>
            </a:r>
            <a:endParaRPr lang="en-US" sz="2800" kern="0" dirty="0">
              <a:solidFill>
                <a:srgbClr val="000000"/>
              </a:solidFill>
              <a:latin typeface="Bahnschrift" panose="020B0502040204020203" pitchFamily="34" charset="0"/>
              <a:cs typeface="Helvetica" panose="020B0604020202020204" pitchFamily="34" charset="0"/>
              <a:sym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1498600"/>
            <a:ext cx="8763000" cy="4038600"/>
          </a:xfrm>
        </p:spPr>
        <p:txBody>
          <a:bodyPr>
            <a:normAutofit/>
          </a:bodyPr>
          <a:lstStyle/>
          <a:p>
            <a:endParaRPr lang="en-US" dirty="0">
              <a:latin typeface="Bahnschrift" panose="020B0502040204020203" pitchFamily="34" charset="0"/>
              <a:ea typeface="Cambria" panose="02040503050406030204" pitchFamily="18" charset="0"/>
            </a:endParaRPr>
          </a:p>
          <a:p>
            <a:endParaRPr lang="en-US" dirty="0">
              <a:latin typeface="Bahnschrift" panose="020B0502040204020203" pitchFamily="34" charset="0"/>
              <a:ea typeface="Cambria" panose="02040503050406030204" pitchFamily="18" charset="0"/>
            </a:endParaRPr>
          </a:p>
          <a:p>
            <a:r>
              <a:rPr lang="en-US" dirty="0">
                <a:latin typeface="Bahnschrift" panose="020B0502040204020203" pitchFamily="34" charset="0"/>
                <a:ea typeface="Cambria" panose="02040503050406030204" pitchFamily="18" charset="0"/>
              </a:rPr>
              <a:t>Massachusetts Collaborative for Action, Leadership, and Learning 3 (MassCALL3) </a:t>
            </a:r>
            <a:r>
              <a:rPr lang="en-US" b="0" dirty="0">
                <a:latin typeface="Bahnschrift" panose="020B0502040204020203" pitchFamily="34" charset="0"/>
                <a:ea typeface="Cambria" panose="02040503050406030204" pitchFamily="18" charset="0"/>
              </a:rPr>
              <a:t>Substance Misuse Prevention Grant Program </a:t>
            </a:r>
          </a:p>
          <a:p>
            <a:r>
              <a:rPr lang="en-US" dirty="0">
                <a:latin typeface="Bahnschrift" panose="020B0502040204020203" pitchFamily="34" charset="0"/>
                <a:ea typeface="Cambria" panose="02040503050406030204" pitchFamily="18" charset="0"/>
              </a:rPr>
              <a:t>Part B Virtual Site Visit</a:t>
            </a:r>
          </a:p>
          <a:p>
            <a:endParaRPr lang="en-US" sz="2200" dirty="0">
              <a:solidFill>
                <a:srgbClr val="C00000"/>
              </a:solidFill>
            </a:endParaRPr>
          </a:p>
          <a:p>
            <a:r>
              <a:rPr lang="en-US" dirty="0">
                <a:latin typeface="Bahnschrift" panose="020B0502040204020203" pitchFamily="34" charset="0"/>
              </a:rPr>
              <a:t> </a:t>
            </a:r>
          </a:p>
          <a:p>
            <a:endParaRPr lang="en-US" dirty="0">
              <a:latin typeface="Bahnschrift" panose="020B0502040204020203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606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320" y="0"/>
            <a:ext cx="10515600" cy="1325563"/>
          </a:xfrm>
        </p:spPr>
        <p:txBody>
          <a:bodyPr/>
          <a:lstStyle/>
          <a:p>
            <a:r>
              <a:rPr lang="en-US" b="1" dirty="0"/>
              <a:t>Directions</a:t>
            </a:r>
            <a:endParaRPr lang="en-US" b="1" dirty="0">
              <a:latin typeface="Bahnschrif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320" y="1325563"/>
            <a:ext cx="10952480" cy="5044272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dirty="0"/>
              <a:t>The purpose of this presentation is to provide BSAS a glimpse into your thought processes and stimulate conversation. It is </a:t>
            </a:r>
            <a:r>
              <a:rPr lang="en-US" i="1" dirty="0"/>
              <a:t>not</a:t>
            </a:r>
            <a:r>
              <a:rPr lang="en-US" dirty="0"/>
              <a:t> meant to be a summary of your future strategic plan. To that end, please: </a:t>
            </a:r>
          </a:p>
          <a:p>
            <a:pPr marL="571500">
              <a:spcBef>
                <a:spcPts val="1200"/>
              </a:spcBef>
            </a:pPr>
            <a:r>
              <a:rPr lang="en-US" dirty="0"/>
              <a:t>Use the prompts on the slides that follow to guide your responses (feel free to delete the prompts if you need the space)</a:t>
            </a:r>
          </a:p>
          <a:p>
            <a:pPr marL="571500">
              <a:spcBef>
                <a:spcPts val="1200"/>
              </a:spcBef>
            </a:pPr>
            <a:r>
              <a:rPr lang="en-US" dirty="0"/>
              <a:t>Provide no more than 3-4 bullets per slide</a:t>
            </a:r>
          </a:p>
          <a:p>
            <a:pPr marL="571500">
              <a:spcBef>
                <a:spcPts val="1200"/>
              </a:spcBef>
              <a:spcAft>
                <a:spcPts val="1000"/>
              </a:spcAft>
            </a:pPr>
            <a:r>
              <a:rPr lang="en-US" dirty="0">
                <a:solidFill>
                  <a:srgbClr val="FF0000"/>
                </a:solidFill>
              </a:rPr>
              <a:t>Do not add additional slides.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There are no right or wrong answers!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8F46-E678-4E6E-AC6C-DF8CD643832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025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060" y="130810"/>
            <a:ext cx="10515600" cy="1325563"/>
          </a:xfrm>
        </p:spPr>
        <p:txBody>
          <a:bodyPr/>
          <a:lstStyle/>
          <a:p>
            <a:r>
              <a:rPr lang="en-US" b="1" dirty="0"/>
              <a:t>Equity and Restorative Prevention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fld id="{597C8F46-E678-4E6E-AC6C-DF8CD643832C}" type="slidenum">
              <a:rPr lang="en-US">
                <a:solidFill>
                  <a:prstClr val="black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pPr algn="l">
                <a:defRPr/>
              </a:pPr>
              <a:t>3</a:t>
            </a:fld>
            <a:endParaRPr lang="en-US" dirty="0">
              <a:solidFill>
                <a:prstClr val="black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4130E33-AC27-460C-8A53-980DAC62E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060" y="1459866"/>
            <a:ext cx="10927080" cy="4525962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dirty="0"/>
              <a:t>How has the experience of centering equity and restorative prevention shaped your coalition’s approach to assessment and capacity-building?</a:t>
            </a:r>
          </a:p>
          <a:p>
            <a:pPr marL="0" indent="0">
              <a:spcBef>
                <a:spcPts val="1200"/>
              </a:spcBef>
              <a:buNone/>
            </a:pPr>
            <a:endParaRPr lang="en-US" dirty="0"/>
          </a:p>
          <a:p>
            <a:pPr marL="0" indent="0">
              <a:spcBef>
                <a:spcPts val="1200"/>
              </a:spcBef>
              <a:buNone/>
            </a:pPr>
            <a:endParaRPr lang="en-US" dirty="0"/>
          </a:p>
          <a:p>
            <a:pPr marL="0" indent="0">
              <a:spcBef>
                <a:spcPts val="12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146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" y="0"/>
            <a:ext cx="10515600" cy="1325563"/>
          </a:xfrm>
        </p:spPr>
        <p:txBody>
          <a:bodyPr/>
          <a:lstStyle/>
          <a:p>
            <a:r>
              <a:rPr lang="en-US" b="1" dirty="0"/>
              <a:t>Assessment Process</a:t>
            </a:r>
            <a:endParaRPr lang="en-US" b="1" dirty="0">
              <a:latin typeface="Bahnschrif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" y="1214288"/>
            <a:ext cx="10673080" cy="5044272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dirty="0"/>
              <a:t>What are some things your group learned during your assessment process that will influence how your coalition moves forward? </a:t>
            </a:r>
          </a:p>
          <a:p>
            <a:pPr marL="0" indent="0">
              <a:spcBef>
                <a:spcPts val="1200"/>
              </a:spcBef>
              <a:buNone/>
            </a:pPr>
            <a:endParaRPr lang="en-US" dirty="0"/>
          </a:p>
          <a:p>
            <a:pPr marL="0" indent="0">
              <a:spcBef>
                <a:spcPts val="1200"/>
              </a:spcBef>
              <a:buNone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fld id="{597C8F46-E678-4E6E-AC6C-DF8CD643832C}" type="slidenum">
              <a:rPr lang="en-US">
                <a:solidFill>
                  <a:prstClr val="black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pPr algn="l">
                <a:defRPr/>
              </a:pPr>
              <a:t>4</a:t>
            </a:fld>
            <a:endParaRPr lang="en-US" dirty="0">
              <a:solidFill>
                <a:prstClr val="black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305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03B21-AC7E-4F93-A37E-D30BE11CE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" y="136525"/>
            <a:ext cx="10515600" cy="1325563"/>
          </a:xfrm>
        </p:spPr>
        <p:txBody>
          <a:bodyPr/>
          <a:lstStyle/>
          <a:p>
            <a:r>
              <a:rPr lang="en-US" b="1" dirty="0"/>
              <a:t>Assessment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98B22-C5D8-4205-840C-C267FF5DE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4620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What are some key findings from your  assessment?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463C4-43F5-4C4A-8A1D-967169960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8F46-E678-4E6E-AC6C-DF8CD643832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89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3256E-A29B-49F9-8A01-E300E3E9F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280" y="18255"/>
            <a:ext cx="10515600" cy="1325563"/>
          </a:xfrm>
        </p:spPr>
        <p:txBody>
          <a:bodyPr/>
          <a:lstStyle/>
          <a:p>
            <a:r>
              <a:rPr lang="en-US" b="1" dirty="0"/>
              <a:t>Capacity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21423-CC80-4EA2-B5A2-9142BE50D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280" y="1165225"/>
            <a:ext cx="10515600" cy="4351338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dirty="0"/>
              <a:t>What are some things your group learned during your assessment of existing capacity and opportunities for capacity enhancement that will influence how your coalition moves forward?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E5B1CF-D321-47B1-9112-EC89278D4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8F46-E678-4E6E-AC6C-DF8CD643832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979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39370-1953-4531-AA19-F97B4A8EE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" y="136525"/>
            <a:ext cx="10515600" cy="1325563"/>
          </a:xfrm>
        </p:spPr>
        <p:txBody>
          <a:bodyPr/>
          <a:lstStyle/>
          <a:p>
            <a:r>
              <a:rPr lang="en-US" b="1" dirty="0"/>
              <a:t>Capacity Lessons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BDB28-F13D-4F2B-A703-F4CAA7486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560" y="133794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What are some key take-aways from your capacity assessment?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738D40-5587-44C6-8BDE-E4B39B5A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8F46-E678-4E6E-AC6C-DF8CD643832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820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920" y="7143"/>
            <a:ext cx="10515600" cy="1325563"/>
          </a:xfrm>
        </p:spPr>
        <p:txBody>
          <a:bodyPr/>
          <a:lstStyle/>
          <a:p>
            <a:r>
              <a:rPr lang="en-US" b="1" dirty="0"/>
              <a:t>Next Steps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fld id="{597C8F46-E678-4E6E-AC6C-DF8CD643832C}" type="slidenum">
              <a:rPr lang="en-US">
                <a:solidFill>
                  <a:prstClr val="black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pPr algn="l">
                <a:defRPr/>
              </a:pPr>
              <a:t>8</a:t>
            </a:fld>
            <a:endParaRPr lang="en-US" dirty="0">
              <a:solidFill>
                <a:prstClr val="black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66FC084-75C0-4C0E-8E0D-0515060B2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920" y="1166019"/>
            <a:ext cx="10612120" cy="4525962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dirty="0"/>
              <a:t>In one sentence: How are you taking what you learned from the assessment and capacity phases to prepare for Step 3: Planning?</a:t>
            </a:r>
          </a:p>
          <a:p>
            <a:pPr marL="0" indent="0">
              <a:spcBef>
                <a:spcPts val="1200"/>
              </a:spcBef>
              <a:buNone/>
            </a:pPr>
            <a:endParaRPr lang="en-US" dirty="0"/>
          </a:p>
          <a:p>
            <a:pPr marL="0" indent="0">
              <a:spcBef>
                <a:spcPts val="12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541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261</Words>
  <Application>Microsoft Office PowerPoint</Application>
  <PresentationFormat>Widescreen</PresentationFormat>
  <Paragraphs>41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Bahnschrift</vt:lpstr>
      <vt:lpstr>Calibri</vt:lpstr>
      <vt:lpstr>Calibri Light</vt:lpstr>
      <vt:lpstr>Office Theme</vt:lpstr>
      <vt:lpstr>Massachusetts Department of Public Health Bureau of Substance Addiction Services (BSAS)</vt:lpstr>
      <vt:lpstr>Directions</vt:lpstr>
      <vt:lpstr>Equity and Restorative Prevention</vt:lpstr>
      <vt:lpstr>Assessment Process</vt:lpstr>
      <vt:lpstr>Assessment Findings</vt:lpstr>
      <vt:lpstr>Capacity Process</vt:lpstr>
      <vt:lpstr>Capacity Lessons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Massachusetts Department of Public Health Bureau of Substance Addiction Services (BSAS)</dc:title>
  <dc:creator>Spooner, Ben</dc:creator>
  <cp:lastModifiedBy>Spooner, Ben</cp:lastModifiedBy>
  <cp:revision>2</cp:revision>
  <dcterms:created xsi:type="dcterms:W3CDTF">2021-12-01T17:19:46Z</dcterms:created>
  <dcterms:modified xsi:type="dcterms:W3CDTF">2021-12-01T17:24:40Z</dcterms:modified>
</cp:coreProperties>
</file>