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5" r:id="rId4"/>
  </p:sldMasterIdLst>
  <p:notesMasterIdLst>
    <p:notesMasterId r:id="rId35"/>
  </p:notesMasterIdLst>
  <p:handoutMasterIdLst>
    <p:handoutMasterId r:id="rId36"/>
  </p:handoutMasterIdLst>
  <p:sldIdLst>
    <p:sldId id="517" r:id="rId5"/>
    <p:sldId id="1514" r:id="rId6"/>
    <p:sldId id="1434" r:id="rId7"/>
    <p:sldId id="1481" r:id="rId8"/>
    <p:sldId id="1551" r:id="rId9"/>
    <p:sldId id="1553" r:id="rId10"/>
    <p:sldId id="1557" r:id="rId11"/>
    <p:sldId id="1556" r:id="rId12"/>
    <p:sldId id="1548" r:id="rId13"/>
    <p:sldId id="1501" r:id="rId14"/>
    <p:sldId id="1478" r:id="rId15"/>
    <p:sldId id="1463" r:id="rId16"/>
    <p:sldId id="1554" r:id="rId17"/>
    <p:sldId id="1459" r:id="rId18"/>
    <p:sldId id="1464" r:id="rId19"/>
    <p:sldId id="1530" r:id="rId20"/>
    <p:sldId id="1465" r:id="rId21"/>
    <p:sldId id="1467" r:id="rId22"/>
    <p:sldId id="1552" r:id="rId23"/>
    <p:sldId id="1466" r:id="rId24"/>
    <p:sldId id="1468" r:id="rId25"/>
    <p:sldId id="1473" r:id="rId26"/>
    <p:sldId id="1475" r:id="rId27"/>
    <p:sldId id="1474" r:id="rId28"/>
    <p:sldId id="1477" r:id="rId29"/>
    <p:sldId id="1476" r:id="rId30"/>
    <p:sldId id="1549" r:id="rId31"/>
    <p:sldId id="1460" r:id="rId32"/>
    <p:sldId id="1558" r:id="rId33"/>
    <p:sldId id="1555" r:id="rId34"/>
  </p:sldIdLst>
  <p:sldSz cx="9144000" cy="5143500" type="screen16x9"/>
  <p:notesSz cx="7102475" cy="9388475"/>
  <p:defaultTextStyle>
    <a:defPPr>
      <a:defRPr lang="en-US"/>
    </a:defPPr>
    <a:lvl1pPr marL="0" algn="l" defTabSz="456734" rtl="0" eaLnBrk="1" latinLnBrk="0" hangingPunct="1">
      <a:defRPr sz="1800" kern="1200">
        <a:solidFill>
          <a:schemeClr val="tx1"/>
        </a:solidFill>
        <a:latin typeface="+mn-lt"/>
        <a:ea typeface="+mn-ea"/>
        <a:cs typeface="+mn-cs"/>
      </a:defRPr>
    </a:lvl1pPr>
    <a:lvl2pPr marL="456734" algn="l" defTabSz="456734" rtl="0" eaLnBrk="1" latinLnBrk="0" hangingPunct="1">
      <a:defRPr sz="1800" kern="1200">
        <a:solidFill>
          <a:schemeClr val="tx1"/>
        </a:solidFill>
        <a:latin typeface="+mn-lt"/>
        <a:ea typeface="+mn-ea"/>
        <a:cs typeface="+mn-cs"/>
      </a:defRPr>
    </a:lvl2pPr>
    <a:lvl3pPr marL="913523" algn="l" defTabSz="456734" rtl="0" eaLnBrk="1" latinLnBrk="0" hangingPunct="1">
      <a:defRPr sz="1800" kern="1200">
        <a:solidFill>
          <a:schemeClr val="tx1"/>
        </a:solidFill>
        <a:latin typeface="+mn-lt"/>
        <a:ea typeface="+mn-ea"/>
        <a:cs typeface="+mn-cs"/>
      </a:defRPr>
    </a:lvl3pPr>
    <a:lvl4pPr marL="1370274" algn="l" defTabSz="456734" rtl="0" eaLnBrk="1" latinLnBrk="0" hangingPunct="1">
      <a:defRPr sz="1800" kern="1200">
        <a:solidFill>
          <a:schemeClr val="tx1"/>
        </a:solidFill>
        <a:latin typeface="+mn-lt"/>
        <a:ea typeface="+mn-ea"/>
        <a:cs typeface="+mn-cs"/>
      </a:defRPr>
    </a:lvl4pPr>
    <a:lvl5pPr marL="1827044" algn="l" defTabSz="456734" rtl="0" eaLnBrk="1" latinLnBrk="0" hangingPunct="1">
      <a:defRPr sz="1800" kern="1200">
        <a:solidFill>
          <a:schemeClr val="tx1"/>
        </a:solidFill>
        <a:latin typeface="+mn-lt"/>
        <a:ea typeface="+mn-ea"/>
        <a:cs typeface="+mn-cs"/>
      </a:defRPr>
    </a:lvl5pPr>
    <a:lvl6pPr marL="2283777" algn="l" defTabSz="456734" rtl="0" eaLnBrk="1" latinLnBrk="0" hangingPunct="1">
      <a:defRPr sz="1800" kern="1200">
        <a:solidFill>
          <a:schemeClr val="tx1"/>
        </a:solidFill>
        <a:latin typeface="+mn-lt"/>
        <a:ea typeface="+mn-ea"/>
        <a:cs typeface="+mn-cs"/>
      </a:defRPr>
    </a:lvl6pPr>
    <a:lvl7pPr marL="2740511" algn="l" defTabSz="456734" rtl="0" eaLnBrk="1" latinLnBrk="0" hangingPunct="1">
      <a:defRPr sz="1800" kern="1200">
        <a:solidFill>
          <a:schemeClr val="tx1"/>
        </a:solidFill>
        <a:latin typeface="+mn-lt"/>
        <a:ea typeface="+mn-ea"/>
        <a:cs typeface="+mn-cs"/>
      </a:defRPr>
    </a:lvl7pPr>
    <a:lvl8pPr marL="3197280" algn="l" defTabSz="456734" rtl="0" eaLnBrk="1" latinLnBrk="0" hangingPunct="1">
      <a:defRPr sz="1800" kern="1200">
        <a:solidFill>
          <a:schemeClr val="tx1"/>
        </a:solidFill>
        <a:latin typeface="+mn-lt"/>
        <a:ea typeface="+mn-ea"/>
        <a:cs typeface="+mn-cs"/>
      </a:defRPr>
    </a:lvl8pPr>
    <a:lvl9pPr marL="3654037" algn="l" defTabSz="4567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4">
          <p15:clr>
            <a:srgbClr val="A4A3A4"/>
          </p15:clr>
        </p15:guide>
        <p15:guide id="2" pos="121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5994"/>
    <a:srgbClr val="1E497D"/>
    <a:srgbClr val="FFFFFF"/>
    <a:srgbClr val="4A7EBB"/>
    <a:srgbClr val="0000FF"/>
    <a:srgbClr val="009900"/>
    <a:srgbClr val="E47411"/>
    <a:srgbClr val="CA5F08"/>
    <a:srgbClr val="F8E9D4"/>
    <a:srgbClr val="2F51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48CDB-F53C-4376-9806-6EB361EA6905}" v="24" dt="2023-10-05T16:28:15.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3" autoAdjust="0"/>
    <p:restoredTop sz="95226" autoAdjust="0"/>
  </p:normalViewPr>
  <p:slideViewPr>
    <p:cSldViewPr snapToGrid="0" snapToObjects="1">
      <p:cViewPr varScale="1">
        <p:scale>
          <a:sx n="143" d="100"/>
          <a:sy n="143" d="100"/>
        </p:scale>
        <p:origin x="282" y="120"/>
      </p:cViewPr>
      <p:guideLst>
        <p:guide orient="horz" pos="1524"/>
        <p:guide pos="121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268"/>
    </p:cViewPr>
  </p:sorterViewPr>
  <p:notesViewPr>
    <p:cSldViewPr snapToGrid="0" snapToObjects="1">
      <p:cViewPr varScale="1">
        <p:scale>
          <a:sx n="48" d="100"/>
          <a:sy n="48" d="100"/>
        </p:scale>
        <p:origin x="264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DA809A1-81D8-A842-BDAD-3EC8E6EC0503}" type="datetimeFigureOut">
              <a:rPr lang="en-US" smtClean="0"/>
              <a:t>3/4/2024</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3F30F2E3-A7EC-564F-A7A3-02D37ED9093D}" type="slidenum">
              <a:rPr lang="en-US" smtClean="0"/>
              <a:t>‹#›</a:t>
            </a:fld>
            <a:endParaRPr lang="en-US" dirty="0"/>
          </a:p>
        </p:txBody>
      </p:sp>
    </p:spTree>
    <p:extLst>
      <p:ext uri="{BB962C8B-B14F-4D97-AF65-F5344CB8AC3E}">
        <p14:creationId xmlns:p14="http://schemas.microsoft.com/office/powerpoint/2010/main" val="2765848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D6FB8D4-EE6E-6F4F-8A3F-4642561F888F}" type="datetimeFigureOut">
              <a:rPr lang="en-US" smtClean="0"/>
              <a:t>3/4/2024</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A7A2A03-8276-FA4D-B21B-3A3CED9C779F}" type="slidenum">
              <a:rPr lang="en-US" smtClean="0"/>
              <a:t>‹#›</a:t>
            </a:fld>
            <a:endParaRPr lang="en-US" dirty="0"/>
          </a:p>
        </p:txBody>
      </p:sp>
    </p:spTree>
    <p:extLst>
      <p:ext uri="{BB962C8B-B14F-4D97-AF65-F5344CB8AC3E}">
        <p14:creationId xmlns:p14="http://schemas.microsoft.com/office/powerpoint/2010/main" val="2331411880"/>
      </p:ext>
    </p:extLst>
  </p:cSld>
  <p:clrMap bg1="lt1" tx1="dk1" bg2="lt2" tx2="dk2" accent1="accent1" accent2="accent2" accent3="accent3" accent4="accent4" accent5="accent5" accent6="accent6" hlink="hlink" folHlink="folHlink"/>
  <p:notesStyle>
    <a:lvl1pPr marL="0" algn="l" defTabSz="456734" rtl="0" eaLnBrk="1" latinLnBrk="0" hangingPunct="1">
      <a:defRPr sz="1200" kern="1200">
        <a:solidFill>
          <a:schemeClr val="tx1"/>
        </a:solidFill>
        <a:latin typeface="+mn-lt"/>
        <a:ea typeface="+mn-ea"/>
        <a:cs typeface="+mn-cs"/>
      </a:defRPr>
    </a:lvl1pPr>
    <a:lvl2pPr marL="456734" algn="l" defTabSz="456734" rtl="0" eaLnBrk="1" latinLnBrk="0" hangingPunct="1">
      <a:defRPr sz="1200" kern="1200">
        <a:solidFill>
          <a:schemeClr val="tx1"/>
        </a:solidFill>
        <a:latin typeface="+mn-lt"/>
        <a:ea typeface="+mn-ea"/>
        <a:cs typeface="+mn-cs"/>
      </a:defRPr>
    </a:lvl2pPr>
    <a:lvl3pPr marL="913523" algn="l" defTabSz="456734" rtl="0" eaLnBrk="1" latinLnBrk="0" hangingPunct="1">
      <a:defRPr sz="1200" kern="1200">
        <a:solidFill>
          <a:schemeClr val="tx1"/>
        </a:solidFill>
        <a:latin typeface="+mn-lt"/>
        <a:ea typeface="+mn-ea"/>
        <a:cs typeface="+mn-cs"/>
      </a:defRPr>
    </a:lvl3pPr>
    <a:lvl4pPr marL="1370274" algn="l" defTabSz="456734" rtl="0" eaLnBrk="1" latinLnBrk="0" hangingPunct="1">
      <a:defRPr sz="1200" kern="1200">
        <a:solidFill>
          <a:schemeClr val="tx1"/>
        </a:solidFill>
        <a:latin typeface="+mn-lt"/>
        <a:ea typeface="+mn-ea"/>
        <a:cs typeface="+mn-cs"/>
      </a:defRPr>
    </a:lvl4pPr>
    <a:lvl5pPr marL="1827044" algn="l" defTabSz="456734" rtl="0" eaLnBrk="1" latinLnBrk="0" hangingPunct="1">
      <a:defRPr sz="1200" kern="1200">
        <a:solidFill>
          <a:schemeClr val="tx1"/>
        </a:solidFill>
        <a:latin typeface="+mn-lt"/>
        <a:ea typeface="+mn-ea"/>
        <a:cs typeface="+mn-cs"/>
      </a:defRPr>
    </a:lvl5pPr>
    <a:lvl6pPr marL="2283777" algn="l" defTabSz="456734" rtl="0" eaLnBrk="1" latinLnBrk="0" hangingPunct="1">
      <a:defRPr sz="1200" kern="1200">
        <a:solidFill>
          <a:schemeClr val="tx1"/>
        </a:solidFill>
        <a:latin typeface="+mn-lt"/>
        <a:ea typeface="+mn-ea"/>
        <a:cs typeface="+mn-cs"/>
      </a:defRPr>
    </a:lvl6pPr>
    <a:lvl7pPr marL="2740511" algn="l" defTabSz="456734" rtl="0" eaLnBrk="1" latinLnBrk="0" hangingPunct="1">
      <a:defRPr sz="1200" kern="1200">
        <a:solidFill>
          <a:schemeClr val="tx1"/>
        </a:solidFill>
        <a:latin typeface="+mn-lt"/>
        <a:ea typeface="+mn-ea"/>
        <a:cs typeface="+mn-cs"/>
      </a:defRPr>
    </a:lvl7pPr>
    <a:lvl8pPr marL="3197280" algn="l" defTabSz="456734" rtl="0" eaLnBrk="1" latinLnBrk="0" hangingPunct="1">
      <a:defRPr sz="1200" kern="1200">
        <a:solidFill>
          <a:schemeClr val="tx1"/>
        </a:solidFill>
        <a:latin typeface="+mn-lt"/>
        <a:ea typeface="+mn-ea"/>
        <a:cs typeface="+mn-cs"/>
      </a:defRPr>
    </a:lvl8pPr>
    <a:lvl9pPr marL="3654037" algn="l" defTabSz="4567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423863" y="706438"/>
            <a:ext cx="6256337" cy="3519487"/>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3941806-86BC-4C92-B498-2E526C2B2BD6}" type="slidenum">
              <a:rPr lang="en-US" smtClean="0">
                <a:solidFill>
                  <a:prstClr val="black"/>
                </a:solidFill>
                <a:latin typeface="Calibri"/>
              </a:rPr>
              <a:pPr>
                <a:defRPr/>
              </a:pPr>
              <a:t>1</a:t>
            </a:fld>
            <a:endParaRPr lang="en-US" dirty="0">
              <a:solidFill>
                <a:prstClr val="black"/>
              </a:solidFill>
              <a:latin typeface="Calibri"/>
            </a:endParaRPr>
          </a:p>
        </p:txBody>
      </p:sp>
    </p:spTree>
    <p:extLst>
      <p:ext uri="{BB962C8B-B14F-4D97-AF65-F5344CB8AC3E}">
        <p14:creationId xmlns:p14="http://schemas.microsoft.com/office/powerpoint/2010/main" val="263010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10</a:t>
            </a:fld>
            <a:endParaRPr lang="en-US" dirty="0"/>
          </a:p>
        </p:txBody>
      </p:sp>
    </p:spTree>
    <p:extLst>
      <p:ext uri="{BB962C8B-B14F-4D97-AF65-F5344CB8AC3E}">
        <p14:creationId xmlns:p14="http://schemas.microsoft.com/office/powerpoint/2010/main" val="262242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11</a:t>
            </a:fld>
            <a:endParaRPr lang="en-US" dirty="0"/>
          </a:p>
        </p:txBody>
      </p:sp>
    </p:spTree>
    <p:extLst>
      <p:ext uri="{BB962C8B-B14F-4D97-AF65-F5344CB8AC3E}">
        <p14:creationId xmlns:p14="http://schemas.microsoft.com/office/powerpoint/2010/main" val="2789415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12</a:t>
            </a:fld>
            <a:endParaRPr lang="en-US" dirty="0"/>
          </a:p>
        </p:txBody>
      </p:sp>
    </p:spTree>
    <p:extLst>
      <p:ext uri="{BB962C8B-B14F-4D97-AF65-F5344CB8AC3E}">
        <p14:creationId xmlns:p14="http://schemas.microsoft.com/office/powerpoint/2010/main" val="286568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13</a:t>
            </a:fld>
            <a:endParaRPr lang="en-US" dirty="0"/>
          </a:p>
        </p:txBody>
      </p:sp>
    </p:spTree>
    <p:extLst>
      <p:ext uri="{BB962C8B-B14F-4D97-AF65-F5344CB8AC3E}">
        <p14:creationId xmlns:p14="http://schemas.microsoft.com/office/powerpoint/2010/main" val="336863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14</a:t>
            </a:fld>
            <a:endParaRPr lang="en-US" dirty="0"/>
          </a:p>
        </p:txBody>
      </p:sp>
    </p:spTree>
    <p:extLst>
      <p:ext uri="{BB962C8B-B14F-4D97-AF65-F5344CB8AC3E}">
        <p14:creationId xmlns:p14="http://schemas.microsoft.com/office/powerpoint/2010/main" val="36541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15</a:t>
            </a:fld>
            <a:endParaRPr lang="en-US" dirty="0"/>
          </a:p>
        </p:txBody>
      </p:sp>
    </p:spTree>
    <p:extLst>
      <p:ext uri="{BB962C8B-B14F-4D97-AF65-F5344CB8AC3E}">
        <p14:creationId xmlns:p14="http://schemas.microsoft.com/office/powerpoint/2010/main" val="3239185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16</a:t>
            </a:fld>
            <a:endParaRPr lang="en-US" dirty="0"/>
          </a:p>
        </p:txBody>
      </p:sp>
    </p:spTree>
    <p:extLst>
      <p:ext uri="{BB962C8B-B14F-4D97-AF65-F5344CB8AC3E}">
        <p14:creationId xmlns:p14="http://schemas.microsoft.com/office/powerpoint/2010/main" val="70956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17</a:t>
            </a:fld>
            <a:endParaRPr lang="en-US" dirty="0"/>
          </a:p>
        </p:txBody>
      </p:sp>
    </p:spTree>
    <p:extLst>
      <p:ext uri="{BB962C8B-B14F-4D97-AF65-F5344CB8AC3E}">
        <p14:creationId xmlns:p14="http://schemas.microsoft.com/office/powerpoint/2010/main" val="855402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18</a:t>
            </a:fld>
            <a:endParaRPr lang="en-US" dirty="0"/>
          </a:p>
        </p:txBody>
      </p:sp>
    </p:spTree>
    <p:extLst>
      <p:ext uri="{BB962C8B-B14F-4D97-AF65-F5344CB8AC3E}">
        <p14:creationId xmlns:p14="http://schemas.microsoft.com/office/powerpoint/2010/main" val="410449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19</a:t>
            </a:fld>
            <a:endParaRPr lang="en-US" dirty="0"/>
          </a:p>
        </p:txBody>
      </p:sp>
    </p:spTree>
    <p:extLst>
      <p:ext uri="{BB962C8B-B14F-4D97-AF65-F5344CB8AC3E}">
        <p14:creationId xmlns:p14="http://schemas.microsoft.com/office/powerpoint/2010/main" val="28192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a:t>
            </a:fld>
            <a:endParaRPr lang="en-US" dirty="0"/>
          </a:p>
        </p:txBody>
      </p:sp>
    </p:spTree>
    <p:extLst>
      <p:ext uri="{BB962C8B-B14F-4D97-AF65-F5344CB8AC3E}">
        <p14:creationId xmlns:p14="http://schemas.microsoft.com/office/powerpoint/2010/main" val="1295195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20</a:t>
            </a:fld>
            <a:endParaRPr lang="en-US" dirty="0"/>
          </a:p>
        </p:txBody>
      </p:sp>
    </p:spTree>
    <p:extLst>
      <p:ext uri="{BB962C8B-B14F-4D97-AF65-F5344CB8AC3E}">
        <p14:creationId xmlns:p14="http://schemas.microsoft.com/office/powerpoint/2010/main" val="545941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21</a:t>
            </a:fld>
            <a:endParaRPr lang="en-US" dirty="0"/>
          </a:p>
        </p:txBody>
      </p:sp>
    </p:spTree>
    <p:extLst>
      <p:ext uri="{BB962C8B-B14F-4D97-AF65-F5344CB8AC3E}">
        <p14:creationId xmlns:p14="http://schemas.microsoft.com/office/powerpoint/2010/main" val="1454436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22</a:t>
            </a:fld>
            <a:endParaRPr lang="en-US" dirty="0"/>
          </a:p>
        </p:txBody>
      </p:sp>
    </p:spTree>
    <p:extLst>
      <p:ext uri="{BB962C8B-B14F-4D97-AF65-F5344CB8AC3E}">
        <p14:creationId xmlns:p14="http://schemas.microsoft.com/office/powerpoint/2010/main" val="4184922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23</a:t>
            </a:fld>
            <a:endParaRPr lang="en-US" dirty="0"/>
          </a:p>
        </p:txBody>
      </p:sp>
    </p:spTree>
    <p:extLst>
      <p:ext uri="{BB962C8B-B14F-4D97-AF65-F5344CB8AC3E}">
        <p14:creationId xmlns:p14="http://schemas.microsoft.com/office/powerpoint/2010/main" val="2247704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24</a:t>
            </a:fld>
            <a:endParaRPr lang="en-US" dirty="0"/>
          </a:p>
        </p:txBody>
      </p:sp>
    </p:spTree>
    <p:extLst>
      <p:ext uri="{BB962C8B-B14F-4D97-AF65-F5344CB8AC3E}">
        <p14:creationId xmlns:p14="http://schemas.microsoft.com/office/powerpoint/2010/main" val="646612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25</a:t>
            </a:fld>
            <a:endParaRPr lang="en-US" dirty="0"/>
          </a:p>
        </p:txBody>
      </p:sp>
    </p:spTree>
    <p:extLst>
      <p:ext uri="{BB962C8B-B14F-4D97-AF65-F5344CB8AC3E}">
        <p14:creationId xmlns:p14="http://schemas.microsoft.com/office/powerpoint/2010/main" val="2519460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26</a:t>
            </a:fld>
            <a:endParaRPr lang="en-US" dirty="0"/>
          </a:p>
        </p:txBody>
      </p:sp>
    </p:spTree>
    <p:extLst>
      <p:ext uri="{BB962C8B-B14F-4D97-AF65-F5344CB8AC3E}">
        <p14:creationId xmlns:p14="http://schemas.microsoft.com/office/powerpoint/2010/main" val="75383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27</a:t>
            </a:fld>
            <a:endParaRPr lang="en-US" dirty="0"/>
          </a:p>
        </p:txBody>
      </p:sp>
    </p:spTree>
    <p:extLst>
      <p:ext uri="{BB962C8B-B14F-4D97-AF65-F5344CB8AC3E}">
        <p14:creationId xmlns:p14="http://schemas.microsoft.com/office/powerpoint/2010/main" val="2731714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28</a:t>
            </a:fld>
            <a:endParaRPr lang="en-US" dirty="0"/>
          </a:p>
        </p:txBody>
      </p:sp>
    </p:spTree>
    <p:extLst>
      <p:ext uri="{BB962C8B-B14F-4D97-AF65-F5344CB8AC3E}">
        <p14:creationId xmlns:p14="http://schemas.microsoft.com/office/powerpoint/2010/main" val="703993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29</a:t>
            </a:fld>
            <a:endParaRPr lang="en-US" dirty="0"/>
          </a:p>
        </p:txBody>
      </p:sp>
    </p:spTree>
    <p:extLst>
      <p:ext uri="{BB962C8B-B14F-4D97-AF65-F5344CB8AC3E}">
        <p14:creationId xmlns:p14="http://schemas.microsoft.com/office/powerpoint/2010/main" val="212515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423863" y="706438"/>
            <a:ext cx="6256337" cy="3519487"/>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3941806-86BC-4C92-B498-2E526C2B2BD6}" type="slidenum">
              <a:rPr lang="en-US" smtClean="0">
                <a:solidFill>
                  <a:prstClr val="black"/>
                </a:solidFill>
                <a:latin typeface="Calibri"/>
              </a:rPr>
              <a:pPr>
                <a:defRPr/>
              </a:pPr>
              <a:t>3</a:t>
            </a:fld>
            <a:endParaRPr lang="en-US" dirty="0">
              <a:solidFill>
                <a:prstClr val="black"/>
              </a:solidFill>
              <a:latin typeface="Calibri"/>
            </a:endParaRPr>
          </a:p>
        </p:txBody>
      </p:sp>
    </p:spTree>
    <p:extLst>
      <p:ext uri="{BB962C8B-B14F-4D97-AF65-F5344CB8AC3E}">
        <p14:creationId xmlns:p14="http://schemas.microsoft.com/office/powerpoint/2010/main" val="2275123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30</a:t>
            </a:fld>
            <a:endParaRPr lang="en-US" dirty="0"/>
          </a:p>
        </p:txBody>
      </p:sp>
    </p:spTree>
    <p:extLst>
      <p:ext uri="{BB962C8B-B14F-4D97-AF65-F5344CB8AC3E}">
        <p14:creationId xmlns:p14="http://schemas.microsoft.com/office/powerpoint/2010/main" val="101045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4</a:t>
            </a:fld>
            <a:endParaRPr lang="en-US" dirty="0"/>
          </a:p>
        </p:txBody>
      </p:sp>
    </p:spTree>
    <p:extLst>
      <p:ext uri="{BB962C8B-B14F-4D97-AF65-F5344CB8AC3E}">
        <p14:creationId xmlns:p14="http://schemas.microsoft.com/office/powerpoint/2010/main" val="224799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5</a:t>
            </a:fld>
            <a:endParaRPr lang="en-US" dirty="0"/>
          </a:p>
        </p:txBody>
      </p:sp>
    </p:spTree>
    <p:extLst>
      <p:ext uri="{BB962C8B-B14F-4D97-AF65-F5344CB8AC3E}">
        <p14:creationId xmlns:p14="http://schemas.microsoft.com/office/powerpoint/2010/main" val="31462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6</a:t>
            </a:fld>
            <a:endParaRPr lang="en-US" dirty="0"/>
          </a:p>
        </p:txBody>
      </p:sp>
    </p:spTree>
    <p:extLst>
      <p:ext uri="{BB962C8B-B14F-4D97-AF65-F5344CB8AC3E}">
        <p14:creationId xmlns:p14="http://schemas.microsoft.com/office/powerpoint/2010/main" val="336678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7</a:t>
            </a:fld>
            <a:endParaRPr lang="en-US" dirty="0"/>
          </a:p>
        </p:txBody>
      </p:sp>
    </p:spTree>
    <p:extLst>
      <p:ext uri="{BB962C8B-B14F-4D97-AF65-F5344CB8AC3E}">
        <p14:creationId xmlns:p14="http://schemas.microsoft.com/office/powerpoint/2010/main" val="86997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8</a:t>
            </a:fld>
            <a:endParaRPr lang="en-US" dirty="0"/>
          </a:p>
        </p:txBody>
      </p:sp>
    </p:spTree>
    <p:extLst>
      <p:ext uri="{BB962C8B-B14F-4D97-AF65-F5344CB8AC3E}">
        <p14:creationId xmlns:p14="http://schemas.microsoft.com/office/powerpoint/2010/main" val="216750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A2A03-8276-FA4D-B21B-3A3CED9C779F}" type="slidenum">
              <a:rPr lang="en-US" smtClean="0"/>
              <a:t>9</a:t>
            </a:fld>
            <a:endParaRPr lang="en-US" dirty="0"/>
          </a:p>
        </p:txBody>
      </p:sp>
    </p:spTree>
    <p:extLst>
      <p:ext uri="{BB962C8B-B14F-4D97-AF65-F5344CB8AC3E}">
        <p14:creationId xmlns:p14="http://schemas.microsoft.com/office/powerpoint/2010/main" val="571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7BA3-28F9-3149-8E11-523A948897B0}"/>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DE612895-10CE-491E-9E9C-6D5096D42AAB}"/>
              </a:ext>
            </a:extLst>
          </p:cNvPr>
          <p:cNvSpPr>
            <a:spLocks noGrp="1"/>
          </p:cNvSpPr>
          <p:nvPr>
            <p:ph type="ftr" sz="quarter" idx="3"/>
          </p:nvPr>
        </p:nvSpPr>
        <p:spPr>
          <a:xfrm>
            <a:off x="1687550" y="4767264"/>
            <a:ext cx="5694557"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lgn="r"/>
            <a:r>
              <a:rPr lang="en-US" dirty="0">
                <a:solidFill>
                  <a:prstClr val="black">
                    <a:tint val="75000"/>
                  </a:prstClr>
                </a:solidFill>
              </a:rPr>
              <a:t>Prepared by IHCD for Massachusetts Department of Public Health</a:t>
            </a:r>
          </a:p>
        </p:txBody>
      </p:sp>
      <p:sp>
        <p:nvSpPr>
          <p:cNvPr id="6" name="Slide Number Placeholder 5">
            <a:extLst>
              <a:ext uri="{FF2B5EF4-FFF2-40B4-BE49-F238E27FC236}">
                <a16:creationId xmlns:a16="http://schemas.microsoft.com/office/drawing/2014/main" id="{B370F3EE-DA1B-47F3-BA35-867E5F017518}"/>
              </a:ext>
            </a:extLst>
          </p:cNvPr>
          <p:cNvSpPr>
            <a:spLocks noGrp="1"/>
          </p:cNvSpPr>
          <p:nvPr>
            <p:ph type="sldNum" sz="quarter" idx="12"/>
          </p:nvPr>
        </p:nvSpPr>
        <p:spPr>
          <a:xfrm>
            <a:off x="7553092" y="4767264"/>
            <a:ext cx="1133707" cy="273844"/>
          </a:xfrm>
        </p:spPr>
        <p:txBody>
          <a:bodyPr/>
          <a:lstStyle>
            <a:lvl1pPr>
              <a:defRPr/>
            </a:lvl1pPr>
          </a:lstStyle>
          <a:p>
            <a:pPr>
              <a:defRPr/>
            </a:pPr>
            <a:fld id="{957171CB-EB23-407D-A130-F88B52B2B0AE}"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3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lgn="r"/>
            <a:r>
              <a:rPr lang="en-US" dirty="0">
                <a:solidFill>
                  <a:prstClr val="black">
                    <a:tint val="75000"/>
                  </a:prstClr>
                </a:solidFill>
              </a:rPr>
              <a:t>Prepared by IHCD for Massachusetts Department of Public Health</a:t>
            </a:r>
          </a:p>
        </p:txBody>
      </p:sp>
      <p:sp>
        <p:nvSpPr>
          <p:cNvPr id="6" name="Slide Number Placeholder 5"/>
          <p:cNvSpPr>
            <a:spLocks noGrp="1"/>
          </p:cNvSpPr>
          <p:nvPr>
            <p:ph type="sldNum" sz="quarter" idx="12"/>
          </p:nvPr>
        </p:nvSpPr>
        <p:spPr/>
        <p:txBody>
          <a:bodyPr/>
          <a:lstStyle>
            <a:lvl1pPr>
              <a:defRPr/>
            </a:lvl1pPr>
          </a:lstStyle>
          <a:p>
            <a:pPr>
              <a:defRPr/>
            </a:pPr>
            <a:fld id="{957171CB-EB23-407D-A130-F88B52B2B0AE}"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r>
              <a:rPr lang="en-US">
                <a:solidFill>
                  <a:prstClr val="black">
                    <a:tint val="75000"/>
                  </a:prstClr>
                </a:solidFill>
                <a:latin typeface="Calibri"/>
              </a:rPr>
              <a:t>test</a:t>
            </a: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DB331BA-60C7-4DF8-B5F3-0BBFFC00F85A}"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2071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hcd-sidebar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A6D950-8836-4F6C-8393-F717C53E1069}"/>
              </a:ext>
            </a:extLst>
          </p:cNvPr>
          <p:cNvSpPr txBox="1"/>
          <p:nvPr userDrawn="1"/>
        </p:nvSpPr>
        <p:spPr>
          <a:xfrm>
            <a:off x="8344655" y="4748654"/>
            <a:ext cx="649537" cy="261610"/>
          </a:xfrm>
          <a:prstGeom prst="rect">
            <a:avLst/>
          </a:prstGeom>
          <a:noFill/>
        </p:spPr>
        <p:txBody>
          <a:bodyPr wrap="none" rtlCol="0">
            <a:spAutoFit/>
          </a:bodyPr>
          <a:lstStyle/>
          <a:p>
            <a:r>
              <a:rPr lang="en-US" sz="1100" dirty="0">
                <a:solidFill>
                  <a:srgbClr val="055994"/>
                </a:solidFill>
              </a:rPr>
              <a:t> </a:t>
            </a:r>
            <a:r>
              <a:rPr lang="en-US" sz="1000" dirty="0">
                <a:solidFill>
                  <a:srgbClr val="055994"/>
                </a:solidFill>
              </a:rPr>
              <a:t>page </a:t>
            </a:r>
            <a:fld id="{F398E9EF-2295-4FE0-82D1-1743EDA3DBFF}" type="slidenum">
              <a:rPr lang="en-US" sz="1000" smtClean="0">
                <a:solidFill>
                  <a:srgbClr val="055994"/>
                </a:solidFill>
              </a:rPr>
              <a:t>‹#›</a:t>
            </a:fld>
            <a:endParaRPr lang="en-US" sz="1000" dirty="0">
              <a:solidFill>
                <a:srgbClr val="055994"/>
              </a:solidFill>
            </a:endParaRPr>
          </a:p>
        </p:txBody>
      </p:sp>
      <p:sp>
        <p:nvSpPr>
          <p:cNvPr id="3" name="Footer Placeholder 1">
            <a:extLst>
              <a:ext uri="{FF2B5EF4-FFF2-40B4-BE49-F238E27FC236}">
                <a16:creationId xmlns:a16="http://schemas.microsoft.com/office/drawing/2014/main" id="{CE0F2B3E-7C2B-4956-BFA4-5145E3CA9D28}"/>
              </a:ext>
            </a:extLst>
          </p:cNvPr>
          <p:cNvSpPr txBox="1">
            <a:spLocks/>
          </p:cNvSpPr>
          <p:nvPr userDrawn="1"/>
        </p:nvSpPr>
        <p:spPr>
          <a:xfrm>
            <a:off x="2484273" y="4799857"/>
            <a:ext cx="5150239" cy="273844"/>
          </a:xfrm>
          <a:prstGeom prst="rect">
            <a:avLst/>
          </a:prstGeom>
        </p:spPr>
        <p:txBody>
          <a:bodyPr/>
          <a:lstStyle>
            <a:defPPr>
              <a:defRPr lang="en-US"/>
            </a:defPPr>
            <a:lvl1pPr marL="0" algn="l" defTabSz="456734" rtl="0" eaLnBrk="1" latinLnBrk="0" hangingPunct="1">
              <a:defRPr sz="1800" kern="1200">
                <a:solidFill>
                  <a:schemeClr val="tx1"/>
                </a:solidFill>
                <a:latin typeface="+mn-lt"/>
                <a:ea typeface="+mn-ea"/>
                <a:cs typeface="+mn-cs"/>
              </a:defRPr>
            </a:lvl1pPr>
            <a:lvl2pPr marL="456734" algn="l" defTabSz="456734" rtl="0" eaLnBrk="1" latinLnBrk="0" hangingPunct="1">
              <a:defRPr sz="1800" kern="1200">
                <a:solidFill>
                  <a:schemeClr val="tx1"/>
                </a:solidFill>
                <a:latin typeface="+mn-lt"/>
                <a:ea typeface="+mn-ea"/>
                <a:cs typeface="+mn-cs"/>
              </a:defRPr>
            </a:lvl2pPr>
            <a:lvl3pPr marL="913523" algn="l" defTabSz="456734" rtl="0" eaLnBrk="1" latinLnBrk="0" hangingPunct="1">
              <a:defRPr sz="1800" kern="1200">
                <a:solidFill>
                  <a:schemeClr val="tx1"/>
                </a:solidFill>
                <a:latin typeface="+mn-lt"/>
                <a:ea typeface="+mn-ea"/>
                <a:cs typeface="+mn-cs"/>
              </a:defRPr>
            </a:lvl3pPr>
            <a:lvl4pPr marL="1370274" algn="l" defTabSz="456734" rtl="0" eaLnBrk="1" latinLnBrk="0" hangingPunct="1">
              <a:defRPr sz="1800" kern="1200">
                <a:solidFill>
                  <a:schemeClr val="tx1"/>
                </a:solidFill>
                <a:latin typeface="+mn-lt"/>
                <a:ea typeface="+mn-ea"/>
                <a:cs typeface="+mn-cs"/>
              </a:defRPr>
            </a:lvl4pPr>
            <a:lvl5pPr marL="1827044" algn="l" defTabSz="456734" rtl="0" eaLnBrk="1" latinLnBrk="0" hangingPunct="1">
              <a:defRPr sz="1800" kern="1200">
                <a:solidFill>
                  <a:schemeClr val="tx1"/>
                </a:solidFill>
                <a:latin typeface="+mn-lt"/>
                <a:ea typeface="+mn-ea"/>
                <a:cs typeface="+mn-cs"/>
              </a:defRPr>
            </a:lvl5pPr>
            <a:lvl6pPr marL="2283777" algn="l" defTabSz="456734" rtl="0" eaLnBrk="1" latinLnBrk="0" hangingPunct="1">
              <a:defRPr sz="1800" kern="1200">
                <a:solidFill>
                  <a:schemeClr val="tx1"/>
                </a:solidFill>
                <a:latin typeface="+mn-lt"/>
                <a:ea typeface="+mn-ea"/>
                <a:cs typeface="+mn-cs"/>
              </a:defRPr>
            </a:lvl6pPr>
            <a:lvl7pPr marL="2740511" algn="l" defTabSz="456734" rtl="0" eaLnBrk="1" latinLnBrk="0" hangingPunct="1">
              <a:defRPr sz="1800" kern="1200">
                <a:solidFill>
                  <a:schemeClr val="tx1"/>
                </a:solidFill>
                <a:latin typeface="+mn-lt"/>
                <a:ea typeface="+mn-ea"/>
                <a:cs typeface="+mn-cs"/>
              </a:defRPr>
            </a:lvl7pPr>
            <a:lvl8pPr marL="3197280" algn="l" defTabSz="456734" rtl="0" eaLnBrk="1" latinLnBrk="0" hangingPunct="1">
              <a:defRPr sz="1800" kern="1200">
                <a:solidFill>
                  <a:schemeClr val="tx1"/>
                </a:solidFill>
                <a:latin typeface="+mn-lt"/>
                <a:ea typeface="+mn-ea"/>
                <a:cs typeface="+mn-cs"/>
              </a:defRPr>
            </a:lvl8pPr>
            <a:lvl9pPr marL="3654037" algn="l" defTabSz="456734" rtl="0" eaLnBrk="1" latinLnBrk="0" hangingPunct="1">
              <a:defRPr sz="1800" kern="1200">
                <a:solidFill>
                  <a:schemeClr val="tx1"/>
                </a:solidFill>
                <a:latin typeface="+mn-lt"/>
                <a:ea typeface="+mn-ea"/>
                <a:cs typeface="+mn-cs"/>
              </a:defRPr>
            </a:lvl9pPr>
          </a:lstStyle>
          <a:p>
            <a:r>
              <a:rPr lang="en-US" sz="800" dirty="0">
                <a:solidFill>
                  <a:srgbClr val="055994"/>
                </a:solidFill>
                <a:latin typeface="Calibri"/>
              </a:rPr>
              <a:t>Prepared by the Institute for Human Centered Design for the Massachusetts Department of Public Health</a:t>
            </a:r>
          </a:p>
        </p:txBody>
      </p:sp>
    </p:spTree>
    <p:extLst>
      <p:ext uri="{BB962C8B-B14F-4D97-AF65-F5344CB8AC3E}">
        <p14:creationId xmlns:p14="http://schemas.microsoft.com/office/powerpoint/2010/main" val="2682288645"/>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155903" y="4767264"/>
            <a:ext cx="4309946"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lgn="r"/>
            <a:r>
              <a:rPr lang="en-US" dirty="0">
                <a:solidFill>
                  <a:prstClr val="black">
                    <a:tint val="75000"/>
                  </a:prstClr>
                </a:solidFill>
              </a:rPr>
              <a:t>Prepared by IHCD for Massachusetts Department of Public Health</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276A92EA-8CF9-4BE2-8E80-D26B9D54EE05}" type="slidenum">
              <a:rPr lang="en-US">
                <a:solidFill>
                  <a:prstClr val="black">
                    <a:tint val="75000"/>
                  </a:prstClr>
                </a:solidFill>
                <a:latin typeface="Calibri"/>
              </a:rPr>
              <a:pPr defTabSz="914400">
                <a:def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79" r:id="rId1"/>
    <p:sldLayoutId id="2147483876" r:id="rId2"/>
    <p:sldLayoutId id="2147483887" r:id="rId3"/>
    <p:sldLayoutId id="2147483888" r:id="rId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thelp.brown.edu/custom-images/files/Brown_BestPractices_Final_7.22.15%20%20.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tinyurl.com/DPHStyleGuid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ebaim.org/resources/contrastchecker/"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perkins.org/resource/how-write-alt-text-and-image-descriptions-visually-impaired/"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support.microsoft.com/en-us/office/make-your-excel-documents-accessible-to-people-with-disabilities-6cc05fc5-1314-48b5-8eb3-683e49b3e593" TargetMode="External"/><Relationship Id="rId3" Type="http://schemas.openxmlformats.org/officeDocument/2006/relationships/hyperlink" Target="https://www.plainlanguage.gov/" TargetMode="External"/><Relationship Id="rId7" Type="http://schemas.openxmlformats.org/officeDocument/2006/relationships/hyperlink" Target="https://support.microsoft.com/en-us/office/make-your-powerpoint-presentations-accessible-to-people-with-disabilities-6f7772b2-2f33-4bd2-8ca7-dae3b2b3ef25"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support.microsoft.com/en-us/office/make-your-word-documents-accessible-to-people-with-disabilities-d9bf3683-87ac-47ea-b91a-78dcacb3c66d" TargetMode="External"/><Relationship Id="rId5" Type="http://schemas.openxmlformats.org/officeDocument/2006/relationships/hyperlink" Target="https://www.tpgi.com/color-contrast-checker/" TargetMode="External"/><Relationship Id="rId10" Type="http://schemas.openxmlformats.org/officeDocument/2006/relationships/hyperlink" Target="https://www.mass.gov/doc/clas-introduction/download" TargetMode="External"/><Relationship Id="rId4" Type="http://schemas.openxmlformats.org/officeDocument/2006/relationships/hyperlink" Target="https://www.perkins.org/resource/how-write-alt-text-and-image-descriptions-visually-impaired/" TargetMode="External"/><Relationship Id="rId9" Type="http://schemas.openxmlformats.org/officeDocument/2006/relationships/hyperlink" Target="https://www.mass.gov/service-details/clas-national-standard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plainlanguage.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plainlanguage.gov/about/definitions/" TargetMode="External"/><Relationship Id="rId5" Type="http://schemas.openxmlformats.org/officeDocument/2006/relationships/hyperlink" Target="https://www.plainlanguage.gov/law/page-template/" TargetMode="External"/><Relationship Id="rId4" Type="http://schemas.openxmlformats.org/officeDocument/2006/relationships/hyperlink" Target="https://www.plainlanguage.gov/resources/checklis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service-details/clas-national-standard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mass.gov/doc/clas-introduction/downloa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graphicartistsguild.org/downloadable-disability-access-symbol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56586A-DCE9-4C21-A33F-ECBDD96BAB1A}"/>
              </a:ext>
            </a:extLst>
          </p:cNvPr>
          <p:cNvSpPr/>
          <p:nvPr/>
        </p:nvSpPr>
        <p:spPr>
          <a:xfrm>
            <a:off x="2427211" y="0"/>
            <a:ext cx="675463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EC9EC6-8A83-A944-8D92-E3CF668D5F54}"/>
              </a:ext>
            </a:extLst>
          </p:cNvPr>
          <p:cNvSpPr txBox="1"/>
          <p:nvPr/>
        </p:nvSpPr>
        <p:spPr>
          <a:xfrm>
            <a:off x="3194698" y="1344265"/>
            <a:ext cx="5523908" cy="1384995"/>
          </a:xfrm>
          <a:prstGeom prst="rect">
            <a:avLst/>
          </a:prstGeom>
          <a:noFill/>
        </p:spPr>
        <p:txBody>
          <a:bodyPr wrap="square" rtlCol="0">
            <a:spAutoFit/>
          </a:bodyPr>
          <a:lstStyle/>
          <a:p>
            <a:r>
              <a:rPr lang="en-US" sz="2800" b="1" dirty="0">
                <a:solidFill>
                  <a:schemeClr val="tx1">
                    <a:lumMod val="75000"/>
                    <a:lumOff val="25000"/>
                  </a:schemeClr>
                </a:solidFill>
              </a:rPr>
              <a:t>MA Department of Public Health Accessible Print Materials and</a:t>
            </a:r>
          </a:p>
          <a:p>
            <a:r>
              <a:rPr lang="en-US" sz="2800" b="1" dirty="0">
                <a:solidFill>
                  <a:schemeClr val="tx1">
                    <a:lumMod val="75000"/>
                    <a:lumOff val="25000"/>
                  </a:schemeClr>
                </a:solidFill>
              </a:rPr>
              <a:t>Formatting Guidelines</a:t>
            </a:r>
          </a:p>
        </p:txBody>
      </p:sp>
      <p:sp>
        <p:nvSpPr>
          <p:cNvPr id="3" name="TextBox 2">
            <a:extLst>
              <a:ext uri="{FF2B5EF4-FFF2-40B4-BE49-F238E27FC236}">
                <a16:creationId xmlns:a16="http://schemas.microsoft.com/office/drawing/2014/main" id="{4900FCF4-0591-F242-8524-7CD99C60A635}"/>
              </a:ext>
            </a:extLst>
          </p:cNvPr>
          <p:cNvSpPr txBox="1"/>
          <p:nvPr/>
        </p:nvSpPr>
        <p:spPr>
          <a:xfrm>
            <a:off x="3194698" y="4073525"/>
            <a:ext cx="4733062" cy="646331"/>
          </a:xfrm>
          <a:prstGeom prst="rect">
            <a:avLst/>
          </a:prstGeom>
          <a:noFill/>
        </p:spPr>
        <p:txBody>
          <a:bodyPr wrap="square" rtlCol="0">
            <a:spAutoFit/>
          </a:bodyPr>
          <a:lstStyle/>
          <a:p>
            <a:r>
              <a:rPr lang="en-US" dirty="0">
                <a:solidFill>
                  <a:schemeClr val="tx1">
                    <a:lumMod val="95000"/>
                    <a:lumOff val="5000"/>
                  </a:schemeClr>
                </a:solidFill>
              </a:rPr>
              <a:t>Developed in partnership with the Institute for Human Centered Design 2023</a:t>
            </a:r>
          </a:p>
        </p:txBody>
      </p:sp>
      <p:pic>
        <p:nvPicPr>
          <p:cNvPr id="4" name="Picture 3" descr="Commonwealth of Massachusetts Department of Public Health Logo">
            <a:extLst>
              <a:ext uri="{FF2B5EF4-FFF2-40B4-BE49-F238E27FC236}">
                <a16:creationId xmlns:a16="http://schemas.microsoft.com/office/drawing/2014/main" id="{DCFCD229-479F-4AF1-A24C-237595B37198}"/>
              </a:ext>
            </a:extLst>
          </p:cNvPr>
          <p:cNvPicPr>
            <a:picLocks noChangeAspect="1"/>
          </p:cNvPicPr>
          <p:nvPr/>
        </p:nvPicPr>
        <p:blipFill>
          <a:blip r:embed="rId3"/>
          <a:stretch>
            <a:fillRect/>
          </a:stretch>
        </p:blipFill>
        <p:spPr>
          <a:xfrm>
            <a:off x="190466" y="1475230"/>
            <a:ext cx="2051548" cy="2034013"/>
          </a:xfrm>
          <a:prstGeom prst="rect">
            <a:avLst/>
          </a:prstGeom>
          <a:ln>
            <a:noFill/>
          </a:ln>
        </p:spPr>
      </p:pic>
      <p:cxnSp>
        <p:nvCxnSpPr>
          <p:cNvPr id="6" name="Straight Connector 5">
            <a:extLst>
              <a:ext uri="{FF2B5EF4-FFF2-40B4-BE49-F238E27FC236}">
                <a16:creationId xmlns:a16="http://schemas.microsoft.com/office/drawing/2014/main" id="{C2045663-BA9F-4E23-AE07-B86E5CB123C3}"/>
              </a:ext>
              <a:ext uri="{C183D7F6-B498-43B3-948B-1728B52AA6E4}">
                <adec:decorative xmlns:adec="http://schemas.microsoft.com/office/drawing/2017/decorative" val="1"/>
              </a:ext>
            </a:extLst>
          </p:cNvPr>
          <p:cNvCxnSpPr/>
          <p:nvPr/>
        </p:nvCxnSpPr>
        <p:spPr>
          <a:xfrm>
            <a:off x="2389370" y="0"/>
            <a:ext cx="0" cy="5143500"/>
          </a:xfrm>
          <a:prstGeom prst="line">
            <a:avLst/>
          </a:prstGeom>
          <a:ln w="57150">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9593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75E354-633B-48A5-BB82-9BE8D7BB0AD2}"/>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C08B7DE-9B7A-47CE-BA92-29D8991E7688}"/>
              </a:ext>
            </a:extLst>
          </p:cNvPr>
          <p:cNvSpPr txBox="1"/>
          <p:nvPr/>
        </p:nvSpPr>
        <p:spPr>
          <a:xfrm>
            <a:off x="2667740" y="4308993"/>
            <a:ext cx="5871479" cy="283989"/>
          </a:xfrm>
          <a:prstGeom prst="rect">
            <a:avLst/>
          </a:prstGeom>
          <a:noFill/>
        </p:spPr>
        <p:txBody>
          <a:bodyPr wrap="none" rtlCol="0">
            <a:spAutoFit/>
          </a:bodyPr>
          <a:lstStyle/>
          <a:p>
            <a:pPr>
              <a:lnSpc>
                <a:spcPct val="109000"/>
              </a:lnSpc>
              <a:buClr>
                <a:srgbClr val="CA5F08"/>
              </a:buClr>
            </a:pPr>
            <a:r>
              <a:rPr lang="en-US" sz="1200" i="1" dirty="0">
                <a:solidFill>
                  <a:schemeClr val="tx1">
                    <a:lumMod val="75000"/>
                    <a:lumOff val="25000"/>
                  </a:schemeClr>
                </a:solidFill>
                <a:hlinkClick r:id="rId3">
                  <a:extLst>
                    <a:ext uri="{A12FA001-AC4F-418D-AE19-62706E023703}">
                      <ahyp:hlinkClr xmlns:ahyp="http://schemas.microsoft.com/office/drawing/2018/hyperlinkcolor" val="tx"/>
                    </a:ext>
                  </a:extLst>
                </a:hlinkClick>
              </a:rPr>
              <a:t>*ithelp.brown.edu/custom-images/files/Brown_BestPractices_Final_7.22.15%20%20.pdf</a:t>
            </a:r>
            <a:endParaRPr lang="en-US" sz="1200" i="1" dirty="0">
              <a:solidFill>
                <a:schemeClr val="tx1">
                  <a:lumMod val="75000"/>
                  <a:lumOff val="25000"/>
                </a:schemeClr>
              </a:solidFill>
            </a:endParaRPr>
          </a:p>
        </p:txBody>
      </p:sp>
      <p:sp>
        <p:nvSpPr>
          <p:cNvPr id="4" name="TextBox 3">
            <a:extLst>
              <a:ext uri="{FF2B5EF4-FFF2-40B4-BE49-F238E27FC236}">
                <a16:creationId xmlns:a16="http://schemas.microsoft.com/office/drawing/2014/main" id="{84F26CD4-D713-4B97-B8D5-CEA19397A8A7}"/>
              </a:ext>
            </a:extLst>
          </p:cNvPr>
          <p:cNvSpPr txBox="1"/>
          <p:nvPr/>
        </p:nvSpPr>
        <p:spPr>
          <a:xfrm>
            <a:off x="2634573" y="664882"/>
            <a:ext cx="5407992" cy="3262945"/>
          </a:xfrm>
          <a:prstGeom prst="rect">
            <a:avLst/>
          </a:prstGeom>
          <a:noFill/>
        </p:spPr>
        <p:txBody>
          <a:bodyPr wrap="square" rtlCol="0">
            <a:spAutoFit/>
          </a:bodyPr>
          <a:lstStyle/>
          <a:p>
            <a:pPr>
              <a:lnSpc>
                <a:spcPct val="113000"/>
              </a:lnSpc>
              <a:spcAft>
                <a:spcPts val="400"/>
              </a:spcAft>
            </a:pPr>
            <a:r>
              <a:rPr lang="en-US" sz="1400" b="1" dirty="0"/>
              <a:t>Considerations on content organization*:</a:t>
            </a:r>
          </a:p>
          <a:p>
            <a:pPr marL="227013" indent="-227013">
              <a:lnSpc>
                <a:spcPct val="120000"/>
              </a:lnSpc>
              <a:spcAft>
                <a:spcPts val="600"/>
              </a:spcAft>
              <a:buClr>
                <a:srgbClr val="055994"/>
              </a:buClr>
              <a:buFont typeface="Arial" panose="020B0604020202020204" pitchFamily="34" charset="0"/>
              <a:buChar char="•"/>
            </a:pPr>
            <a:r>
              <a:rPr lang="en-US" sz="1400" dirty="0"/>
              <a:t>Guide the eye to critical information through a visual hierarchy.</a:t>
            </a:r>
          </a:p>
          <a:p>
            <a:pPr marL="227013" indent="-227013">
              <a:lnSpc>
                <a:spcPct val="120000"/>
              </a:lnSpc>
              <a:spcAft>
                <a:spcPts val="600"/>
              </a:spcAft>
              <a:buClr>
                <a:srgbClr val="055994"/>
              </a:buClr>
              <a:buFont typeface="Arial" panose="020B0604020202020204" pitchFamily="34" charset="0"/>
              <a:buChar char="•"/>
            </a:pPr>
            <a:r>
              <a:rPr lang="en-US" sz="1400" dirty="0"/>
              <a:t>Keep it simple. If there are too many elements fighting for space within the message, information is lost. </a:t>
            </a:r>
          </a:p>
          <a:p>
            <a:pPr marL="227013" indent="-227013">
              <a:lnSpc>
                <a:spcPct val="120000"/>
              </a:lnSpc>
              <a:spcAft>
                <a:spcPts val="600"/>
              </a:spcAft>
              <a:buClr>
                <a:srgbClr val="055994"/>
              </a:buClr>
              <a:buFont typeface="Arial" panose="020B0604020202020204" pitchFamily="34" charset="0"/>
              <a:buChar char="•"/>
            </a:pPr>
            <a:r>
              <a:rPr lang="en-US" sz="1400" dirty="0"/>
              <a:t>Don’t use too many visual elements (for example pictures, decorative fonts or colors).  </a:t>
            </a:r>
            <a:endParaRPr lang="en-US" sz="1200" b="1" i="1" dirty="0">
              <a:solidFill>
                <a:srgbClr val="002060"/>
              </a:solidFill>
            </a:endParaRPr>
          </a:p>
          <a:p>
            <a:pPr marL="227013" indent="-227013">
              <a:lnSpc>
                <a:spcPct val="120000"/>
              </a:lnSpc>
              <a:spcAft>
                <a:spcPts val="600"/>
              </a:spcAft>
              <a:buClr>
                <a:srgbClr val="055994"/>
              </a:buClr>
              <a:buFont typeface="Arial" panose="020B0604020202020204" pitchFamily="34" charset="0"/>
              <a:buChar char="•"/>
            </a:pPr>
            <a:r>
              <a:rPr lang="en-US" sz="1400" dirty="0"/>
              <a:t>The headline is the piece of information that most viewers will read first so the headline should be clear, concise and accurately represent the content of the message. </a:t>
            </a:r>
          </a:p>
          <a:p>
            <a:pPr marL="227013" indent="-227013">
              <a:lnSpc>
                <a:spcPct val="120000"/>
              </a:lnSpc>
              <a:spcAft>
                <a:spcPts val="600"/>
              </a:spcAft>
              <a:buClr>
                <a:srgbClr val="055994"/>
              </a:buClr>
              <a:buFont typeface="Arial" panose="020B0604020202020204" pitchFamily="34" charset="0"/>
              <a:buChar char="•"/>
            </a:pPr>
            <a:r>
              <a:rPr lang="en-US" sz="1400" dirty="0"/>
              <a:t>Make sure that what you add enhances the message and does not distract from it. </a:t>
            </a:r>
            <a:endParaRPr lang="en-US" sz="1200" b="1" i="1" dirty="0">
              <a:solidFill>
                <a:srgbClr val="002060"/>
              </a:solidFill>
            </a:endParaRP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157308"/>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Visual Hierarchy</a:t>
            </a:r>
          </a:p>
        </p:txBody>
      </p:sp>
      <p:sp>
        <p:nvSpPr>
          <p:cNvPr id="10" name="Rectangle 9">
            <a:extLst>
              <a:ext uri="{FF2B5EF4-FFF2-40B4-BE49-F238E27FC236}">
                <a16:creationId xmlns:a16="http://schemas.microsoft.com/office/drawing/2014/main" id="{5D4CB1BD-D22A-48D1-9229-E647D2723B0C}"/>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EDDC7C4F-E447-4649-BAEE-2595A8D0BACB}"/>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F298AE-A1A1-44A7-BDB2-2C742DA15D37}"/>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85E2C2-459E-496F-9976-06448A316122}"/>
              </a:ext>
            </a:extLst>
          </p:cNvPr>
          <p:cNvSpPr txBox="1"/>
          <p:nvPr/>
        </p:nvSpPr>
        <p:spPr>
          <a:xfrm>
            <a:off x="146520" y="1695933"/>
            <a:ext cx="2330349" cy="507831"/>
          </a:xfrm>
          <a:prstGeom prst="rect">
            <a:avLst/>
          </a:prstGeom>
          <a:noFill/>
        </p:spPr>
        <p:txBody>
          <a:bodyPr wrap="square" rtlCol="0">
            <a:spAutoFit/>
          </a:bodyPr>
          <a:lstStyle/>
          <a:p>
            <a:r>
              <a:rPr lang="en-US" sz="2700" b="1" dirty="0">
                <a:solidFill>
                  <a:schemeClr val="tx1">
                    <a:lumMod val="85000"/>
                    <a:lumOff val="15000"/>
                  </a:schemeClr>
                </a:solidFill>
              </a:rPr>
              <a:t>Design Layout</a:t>
            </a:r>
          </a:p>
        </p:txBody>
      </p:sp>
    </p:spTree>
    <p:extLst>
      <p:ext uri="{BB962C8B-B14F-4D97-AF65-F5344CB8AC3E}">
        <p14:creationId xmlns:p14="http://schemas.microsoft.com/office/powerpoint/2010/main" val="244340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D8F3D90-AFE6-4AD4-8E67-DC14A925A326}"/>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308988"/>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Visual Hierarchy</a:t>
            </a:r>
          </a:p>
        </p:txBody>
      </p:sp>
      <p:pic>
        <p:nvPicPr>
          <p:cNvPr id="5" name="Picture 4" descr="Graphic example of visual hierarchy showing headlines with descending size of typefaces ">
            <a:extLst>
              <a:ext uri="{FF2B5EF4-FFF2-40B4-BE49-F238E27FC236}">
                <a16:creationId xmlns:a16="http://schemas.microsoft.com/office/drawing/2014/main" id="{0A5F8278-A3E6-4196-80BA-1825D9C3F2F1}"/>
              </a:ext>
            </a:extLst>
          </p:cNvPr>
          <p:cNvPicPr>
            <a:picLocks noChangeAspect="1"/>
          </p:cNvPicPr>
          <p:nvPr/>
        </p:nvPicPr>
        <p:blipFill>
          <a:blip r:embed="rId3"/>
          <a:stretch>
            <a:fillRect/>
          </a:stretch>
        </p:blipFill>
        <p:spPr>
          <a:xfrm>
            <a:off x="2761424" y="811918"/>
            <a:ext cx="5752733" cy="2873109"/>
          </a:xfrm>
          <a:prstGeom prst="rect">
            <a:avLst/>
          </a:prstGeom>
          <a:ln w="19050">
            <a:solidFill>
              <a:srgbClr val="055994"/>
            </a:solidFill>
          </a:ln>
        </p:spPr>
      </p:pic>
      <p:sp>
        <p:nvSpPr>
          <p:cNvPr id="17" name="Line Callout 1 (Border and Accent Bar) 12">
            <a:extLst>
              <a:ext uri="{FF2B5EF4-FFF2-40B4-BE49-F238E27FC236}">
                <a16:creationId xmlns:a16="http://schemas.microsoft.com/office/drawing/2014/main" id="{47B9D998-4A9A-4FEE-9546-C29F8F893755}"/>
              </a:ext>
            </a:extLst>
          </p:cNvPr>
          <p:cNvSpPr/>
          <p:nvPr/>
        </p:nvSpPr>
        <p:spPr>
          <a:xfrm>
            <a:off x="4285082" y="3844500"/>
            <a:ext cx="4269719" cy="581571"/>
          </a:xfrm>
          <a:prstGeom prst="accentBorderCallout1">
            <a:avLst>
              <a:gd name="adj1" fmla="val 47619"/>
              <a:gd name="adj2" fmla="val -1830"/>
              <a:gd name="adj3" fmla="val -6354"/>
              <a:gd name="adj4" fmla="val -4504"/>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Hierarchy can be emphasized graphically and is a critical element that allows readers to discern the importance of content and allows them to scan and absorb information quicker.</a:t>
            </a:r>
          </a:p>
        </p:txBody>
      </p:sp>
      <p:sp>
        <p:nvSpPr>
          <p:cNvPr id="13" name="Rectangle 12">
            <a:extLst>
              <a:ext uri="{FF2B5EF4-FFF2-40B4-BE49-F238E27FC236}">
                <a16:creationId xmlns:a16="http://schemas.microsoft.com/office/drawing/2014/main" id="{70A48E7E-E084-4B14-9FD2-7AF2CD882A29}"/>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2F809B02-4E07-4385-8F09-632F744391A3}"/>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F89BBA-1C8D-4BE4-8821-59EA3FF8B016}"/>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06624F-53F0-41E6-B938-15722202D715}"/>
              </a:ext>
            </a:extLst>
          </p:cNvPr>
          <p:cNvSpPr txBox="1"/>
          <p:nvPr/>
        </p:nvSpPr>
        <p:spPr>
          <a:xfrm>
            <a:off x="146520" y="1695933"/>
            <a:ext cx="2330349" cy="507831"/>
          </a:xfrm>
          <a:prstGeom prst="rect">
            <a:avLst/>
          </a:prstGeom>
          <a:noFill/>
        </p:spPr>
        <p:txBody>
          <a:bodyPr wrap="square" rtlCol="0">
            <a:spAutoFit/>
          </a:bodyPr>
          <a:lstStyle/>
          <a:p>
            <a:r>
              <a:rPr lang="en-US" sz="2700" b="1" dirty="0">
                <a:solidFill>
                  <a:schemeClr val="tx1">
                    <a:lumMod val="85000"/>
                    <a:lumOff val="15000"/>
                  </a:schemeClr>
                </a:solidFill>
              </a:rPr>
              <a:t>Design Layout</a:t>
            </a:r>
          </a:p>
        </p:txBody>
      </p:sp>
    </p:spTree>
    <p:extLst>
      <p:ext uri="{BB962C8B-B14F-4D97-AF65-F5344CB8AC3E}">
        <p14:creationId xmlns:p14="http://schemas.microsoft.com/office/powerpoint/2010/main" val="409676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3763EB-C611-4DEE-B594-E8CEB7D8AD46}"/>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0BF1052-3237-418A-9C78-1729FDC0F347}"/>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19" name="TextBox 18">
            <a:extLst>
              <a:ext uri="{FF2B5EF4-FFF2-40B4-BE49-F238E27FC236}">
                <a16:creationId xmlns:a16="http://schemas.microsoft.com/office/drawing/2014/main" id="{B3BDA56D-F2CC-4F15-B72B-DE7A0F14068B}"/>
              </a:ext>
            </a:extLst>
          </p:cNvPr>
          <p:cNvSpPr txBox="1"/>
          <p:nvPr/>
        </p:nvSpPr>
        <p:spPr>
          <a:xfrm>
            <a:off x="2659855" y="206375"/>
            <a:ext cx="6208205"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DPH Style Guide</a:t>
            </a:r>
            <a:endParaRPr lang="en-US" sz="1400" b="1" dirty="0">
              <a:solidFill>
                <a:schemeClr val="tx1">
                  <a:lumMod val="85000"/>
                  <a:lumOff val="15000"/>
                </a:schemeClr>
              </a:solidFill>
            </a:endParaRPr>
          </a:p>
        </p:txBody>
      </p:sp>
      <p:sp>
        <p:nvSpPr>
          <p:cNvPr id="15" name="Rectangle 14">
            <a:extLst>
              <a:ext uri="{FF2B5EF4-FFF2-40B4-BE49-F238E27FC236}">
                <a16:creationId xmlns:a16="http://schemas.microsoft.com/office/drawing/2014/main" id="{A49FB4C3-9562-470F-89B4-47A9DC5D328A}"/>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9EDF68EE-FD95-4C25-BD42-5F3C524D5430}"/>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5917AD-7A9B-4CC9-A95B-0723D096183D}"/>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58D7340-DEBE-4A6E-8297-03087B6585AD}"/>
              </a:ext>
            </a:extLst>
          </p:cNvPr>
          <p:cNvSpPr txBox="1"/>
          <p:nvPr/>
        </p:nvSpPr>
        <p:spPr>
          <a:xfrm>
            <a:off x="2675692" y="1378890"/>
            <a:ext cx="4940841" cy="1149610"/>
          </a:xfrm>
          <a:prstGeom prst="rect">
            <a:avLst/>
          </a:prstGeom>
          <a:noFill/>
        </p:spPr>
        <p:txBody>
          <a:bodyPr wrap="square" rtlCol="0">
            <a:spAutoFit/>
          </a:bodyPr>
          <a:lstStyle/>
          <a:p>
            <a:pPr>
              <a:lnSpc>
                <a:spcPct val="125000"/>
              </a:lnSpc>
              <a:spcAft>
                <a:spcPts val="600"/>
              </a:spcAft>
            </a:pPr>
            <a:r>
              <a:rPr lang="en-US" sz="1400" dirty="0">
                <a:solidFill>
                  <a:schemeClr val="tx1">
                    <a:lumMod val="85000"/>
                    <a:lumOff val="15000"/>
                  </a:schemeClr>
                </a:solidFill>
              </a:rPr>
              <a:t>If you are developing a document on behalf of the Department of Public Health, refer to the DPH Style Guide [</a:t>
            </a:r>
            <a:r>
              <a:rPr lang="en-US" sz="1400" dirty="0">
                <a:solidFill>
                  <a:srgbClr val="055994"/>
                </a:solidFill>
                <a:hlinkClick r:id="rId3">
                  <a:extLst>
                    <a:ext uri="{A12FA001-AC4F-418D-AE19-62706E023703}">
                      <ahyp:hlinkClr xmlns:ahyp="http://schemas.microsoft.com/office/drawing/2018/hyperlinkcolor" val="tx"/>
                    </a:ext>
                  </a:extLst>
                </a:hlinkClick>
              </a:rPr>
              <a:t>tinyurl.com/</a:t>
            </a:r>
            <a:r>
              <a:rPr lang="en-US" sz="1400" dirty="0" err="1">
                <a:solidFill>
                  <a:srgbClr val="055994"/>
                </a:solidFill>
                <a:hlinkClick r:id="rId3">
                  <a:extLst>
                    <a:ext uri="{A12FA001-AC4F-418D-AE19-62706E023703}">
                      <ahyp:hlinkClr xmlns:ahyp="http://schemas.microsoft.com/office/drawing/2018/hyperlinkcolor" val="tx"/>
                    </a:ext>
                  </a:extLst>
                </a:hlinkClick>
              </a:rPr>
              <a:t>DPHStyleGuide</a:t>
            </a:r>
            <a:r>
              <a:rPr lang="en-US" sz="1400" dirty="0">
                <a:solidFill>
                  <a:schemeClr val="tx1">
                    <a:lumMod val="85000"/>
                    <a:lumOff val="15000"/>
                  </a:schemeClr>
                </a:solidFill>
              </a:rPr>
              <a:t>] for specific design, color, and font choices.</a:t>
            </a:r>
          </a:p>
        </p:txBody>
      </p:sp>
      <p:pic>
        <p:nvPicPr>
          <p:cNvPr id="4" name="Picture 3">
            <a:extLst>
              <a:ext uri="{FF2B5EF4-FFF2-40B4-BE49-F238E27FC236}">
                <a16:creationId xmlns:a16="http://schemas.microsoft.com/office/drawing/2014/main" id="{2FFBA258-9974-4876-8042-8069679B2869}"/>
              </a:ext>
            </a:extLst>
          </p:cNvPr>
          <p:cNvPicPr>
            <a:picLocks noChangeAspect="1"/>
          </p:cNvPicPr>
          <p:nvPr/>
        </p:nvPicPr>
        <p:blipFill>
          <a:blip r:embed="rId4"/>
          <a:stretch>
            <a:fillRect/>
          </a:stretch>
        </p:blipFill>
        <p:spPr>
          <a:xfrm>
            <a:off x="2769760" y="2615001"/>
            <a:ext cx="2121304" cy="1638217"/>
          </a:xfrm>
          <a:prstGeom prst="rect">
            <a:avLst/>
          </a:prstGeom>
        </p:spPr>
      </p:pic>
    </p:spTree>
    <p:extLst>
      <p:ext uri="{BB962C8B-B14F-4D97-AF65-F5344CB8AC3E}">
        <p14:creationId xmlns:p14="http://schemas.microsoft.com/office/powerpoint/2010/main" val="174324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3763EB-C611-4DEE-B594-E8CEB7D8AD46}"/>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0BF1052-3237-418A-9C78-1729FDC0F347}"/>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19" name="TextBox 18">
            <a:extLst>
              <a:ext uri="{FF2B5EF4-FFF2-40B4-BE49-F238E27FC236}">
                <a16:creationId xmlns:a16="http://schemas.microsoft.com/office/drawing/2014/main" id="{B3BDA56D-F2CC-4F15-B72B-DE7A0F14068B}"/>
              </a:ext>
            </a:extLst>
          </p:cNvPr>
          <p:cNvSpPr txBox="1"/>
          <p:nvPr/>
        </p:nvSpPr>
        <p:spPr>
          <a:xfrm>
            <a:off x="2659855" y="206375"/>
            <a:ext cx="6208205"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Color and Contrast</a:t>
            </a:r>
            <a:endParaRPr lang="en-US" sz="1400" b="1" dirty="0">
              <a:solidFill>
                <a:schemeClr val="tx1">
                  <a:lumMod val="85000"/>
                  <a:lumOff val="15000"/>
                </a:schemeClr>
              </a:solidFill>
            </a:endParaRPr>
          </a:p>
        </p:txBody>
      </p:sp>
      <p:sp>
        <p:nvSpPr>
          <p:cNvPr id="12" name="Rectangle 11">
            <a:extLst>
              <a:ext uri="{FF2B5EF4-FFF2-40B4-BE49-F238E27FC236}">
                <a16:creationId xmlns:a16="http://schemas.microsoft.com/office/drawing/2014/main" id="{CD00104A-8DA1-4FB6-BED6-273443F343DF}"/>
              </a:ext>
              <a:ext uri="{C183D7F6-B498-43B3-948B-1728B52AA6E4}">
                <adec:decorative xmlns:adec="http://schemas.microsoft.com/office/drawing/2017/decorative" val="1"/>
              </a:ext>
            </a:extLst>
          </p:cNvPr>
          <p:cNvSpPr/>
          <p:nvPr/>
        </p:nvSpPr>
        <p:spPr>
          <a:xfrm>
            <a:off x="2709371" y="748488"/>
            <a:ext cx="2968992" cy="130841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TextBox 12">
            <a:extLst>
              <a:ext uri="{FF2B5EF4-FFF2-40B4-BE49-F238E27FC236}">
                <a16:creationId xmlns:a16="http://schemas.microsoft.com/office/drawing/2014/main" id="{130D7FD1-FE18-4788-8B84-51C70BA62D6D}"/>
              </a:ext>
            </a:extLst>
          </p:cNvPr>
          <p:cNvSpPr txBox="1"/>
          <p:nvPr/>
        </p:nvSpPr>
        <p:spPr>
          <a:xfrm>
            <a:off x="2709371" y="751183"/>
            <a:ext cx="2935038" cy="1271758"/>
          </a:xfrm>
          <a:prstGeom prst="rect">
            <a:avLst/>
          </a:prstGeom>
          <a:noFill/>
        </p:spPr>
        <p:txBody>
          <a:bodyPr wrap="square" rtlCol="0">
            <a:spAutoFit/>
          </a:bodyPr>
          <a:lstStyle/>
          <a:p>
            <a:pPr>
              <a:lnSpc>
                <a:spcPts val="2400"/>
              </a:lnSpc>
            </a:pPr>
            <a:r>
              <a:rPr lang="en-US" sz="1600" b="1" dirty="0">
                <a:solidFill>
                  <a:srgbClr val="286D80"/>
                </a:solidFill>
                <a:latin typeface="+mn-lt"/>
              </a:rPr>
              <a:t>Poor color contrast: </a:t>
            </a:r>
          </a:p>
          <a:p>
            <a:pPr>
              <a:lnSpc>
                <a:spcPct val="120000"/>
              </a:lnSpc>
            </a:pPr>
            <a:r>
              <a:rPr lang="en-US" sz="1200" dirty="0">
                <a:solidFill>
                  <a:schemeClr val="tx1">
                    <a:lumMod val="75000"/>
                    <a:lumOff val="25000"/>
                  </a:schemeClr>
                </a:solidFill>
                <a:latin typeface="+mn-lt"/>
              </a:rPr>
              <a:t>The Institute for Human Centered Design (IHCD) is an international education and design non-profit organization committed to advancing the role of design in expanding</a:t>
            </a:r>
          </a:p>
        </p:txBody>
      </p:sp>
      <p:sp>
        <p:nvSpPr>
          <p:cNvPr id="16" name="Rectangle 15" descr="Infographic with better color contrast">
            <a:extLst>
              <a:ext uri="{FF2B5EF4-FFF2-40B4-BE49-F238E27FC236}">
                <a16:creationId xmlns:a16="http://schemas.microsoft.com/office/drawing/2014/main" id="{6FE7F06D-9260-432F-8556-1E6AD4EF49CD}"/>
              </a:ext>
            </a:extLst>
          </p:cNvPr>
          <p:cNvSpPr/>
          <p:nvPr/>
        </p:nvSpPr>
        <p:spPr>
          <a:xfrm>
            <a:off x="6104548" y="751183"/>
            <a:ext cx="2935038" cy="130899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Box 16" descr="Infographic with better contrast.&#10;">
            <a:extLst>
              <a:ext uri="{FF2B5EF4-FFF2-40B4-BE49-F238E27FC236}">
                <a16:creationId xmlns:a16="http://schemas.microsoft.com/office/drawing/2014/main" id="{FCB53CB3-1ED5-47A3-85B1-09E323674F9C}"/>
              </a:ext>
            </a:extLst>
          </p:cNvPr>
          <p:cNvSpPr txBox="1"/>
          <p:nvPr/>
        </p:nvSpPr>
        <p:spPr>
          <a:xfrm>
            <a:off x="6104548" y="748488"/>
            <a:ext cx="2935038" cy="1259447"/>
          </a:xfrm>
          <a:prstGeom prst="rect">
            <a:avLst/>
          </a:prstGeom>
          <a:noFill/>
        </p:spPr>
        <p:txBody>
          <a:bodyPr wrap="square" rtlCol="0">
            <a:spAutoFit/>
          </a:bodyPr>
          <a:lstStyle/>
          <a:p>
            <a:pPr>
              <a:lnSpc>
                <a:spcPct val="120000"/>
              </a:lnSpc>
            </a:pPr>
            <a:r>
              <a:rPr lang="en-US" sz="1600" b="1" dirty="0">
                <a:solidFill>
                  <a:srgbClr val="225301"/>
                </a:solidFill>
                <a:latin typeface="+mn-lt"/>
              </a:rPr>
              <a:t>Better color contrast: </a:t>
            </a:r>
          </a:p>
          <a:p>
            <a:pPr>
              <a:lnSpc>
                <a:spcPct val="120000"/>
              </a:lnSpc>
            </a:pPr>
            <a:r>
              <a:rPr lang="en-US" sz="1200" dirty="0">
                <a:solidFill>
                  <a:schemeClr val="tx1">
                    <a:lumMod val="85000"/>
                    <a:lumOff val="15000"/>
                  </a:schemeClr>
                </a:solidFill>
                <a:latin typeface="+mn-lt"/>
              </a:rPr>
              <a:t>The Institute for Human Centered Design (IHCD) is an international education and design non-profit organization committed to advancing the role of design in expanding</a:t>
            </a:r>
          </a:p>
        </p:txBody>
      </p:sp>
      <p:sp>
        <p:nvSpPr>
          <p:cNvPr id="18" name="Line Callout 1 (Border and Accent Bar) 12">
            <a:extLst>
              <a:ext uri="{FF2B5EF4-FFF2-40B4-BE49-F238E27FC236}">
                <a16:creationId xmlns:a16="http://schemas.microsoft.com/office/drawing/2014/main" id="{6D11D2F3-C4B3-46CE-9AE3-796BBC7D647C}"/>
              </a:ext>
            </a:extLst>
          </p:cNvPr>
          <p:cNvSpPr/>
          <p:nvPr/>
        </p:nvSpPr>
        <p:spPr>
          <a:xfrm>
            <a:off x="3440237" y="2394835"/>
            <a:ext cx="4910275" cy="1923165"/>
          </a:xfrm>
          <a:prstGeom prst="accentBorderCallout1">
            <a:avLst>
              <a:gd name="adj1" fmla="val 5019"/>
              <a:gd name="adj2" fmla="val -1116"/>
              <a:gd name="adj3" fmla="val -14631"/>
              <a:gd name="adj4" fmla="val -4233"/>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600"/>
              </a:spcBef>
            </a:pPr>
            <a:r>
              <a:rPr lang="en-US" sz="1200" dirty="0">
                <a:solidFill>
                  <a:schemeClr val="tx1"/>
                </a:solidFill>
              </a:rPr>
              <a:t>Ensure there is sufficient contrast and color difference between text and background colors. </a:t>
            </a:r>
          </a:p>
          <a:p>
            <a:pPr marL="171450" lvl="1" indent="-171450">
              <a:lnSpc>
                <a:spcPct val="114000"/>
              </a:lnSpc>
              <a:buFont typeface="Arial" panose="020B0604020202020204" pitchFamily="34" charset="0"/>
              <a:buChar char="•"/>
            </a:pPr>
            <a:r>
              <a:rPr lang="en-US" sz="1200" dirty="0">
                <a:solidFill>
                  <a:schemeClr val="tx1"/>
                </a:solidFill>
              </a:rPr>
              <a:t>Text contrast should be 4.5:1 for regular text (less than 18 pt) or 3:1 for large text (more than 18 pt or 14 pt bold). Contrast checkers can be used to confirm that color choices meet contrast minimums:</a:t>
            </a:r>
            <a:br>
              <a:rPr lang="en-US" sz="1200" dirty="0">
                <a:solidFill>
                  <a:schemeClr val="tx1"/>
                </a:solidFill>
              </a:rPr>
            </a:br>
            <a:r>
              <a:rPr lang="en-US" sz="1200" dirty="0">
                <a:solidFill>
                  <a:schemeClr val="tx1"/>
                </a:solidFill>
                <a:hlinkClick r:id="rId3">
                  <a:extLst>
                    <a:ext uri="{A12FA001-AC4F-418D-AE19-62706E023703}">
                      <ahyp:hlinkClr xmlns:ahyp="http://schemas.microsoft.com/office/drawing/2018/hyperlinkcolor" val="tx"/>
                    </a:ext>
                  </a:extLst>
                </a:hlinkClick>
              </a:rPr>
              <a:t>tpgi.com/color-contrast-checker</a:t>
            </a:r>
            <a:endParaRPr lang="en-US" sz="1200" dirty="0">
              <a:solidFill>
                <a:schemeClr val="tx1"/>
              </a:solidFill>
            </a:endParaRPr>
          </a:p>
          <a:p>
            <a:pPr>
              <a:lnSpc>
                <a:spcPct val="114000"/>
              </a:lnSpc>
              <a:spcBef>
                <a:spcPts val="600"/>
              </a:spcBef>
            </a:pPr>
            <a:r>
              <a:rPr lang="en-US" sz="1200" dirty="0">
                <a:solidFill>
                  <a:schemeClr val="tx1"/>
                </a:solidFill>
              </a:rPr>
              <a:t>Icons and other graphics should have a contrast ratio of at least 3:1 with the background. </a:t>
            </a:r>
            <a:endParaRPr lang="en-US" sz="1200" b="1" i="1" dirty="0">
              <a:solidFill>
                <a:srgbClr val="002060"/>
              </a:solidFill>
            </a:endParaRPr>
          </a:p>
        </p:txBody>
      </p:sp>
      <p:sp>
        <p:nvSpPr>
          <p:cNvPr id="15" name="Rectangle 14">
            <a:extLst>
              <a:ext uri="{FF2B5EF4-FFF2-40B4-BE49-F238E27FC236}">
                <a16:creationId xmlns:a16="http://schemas.microsoft.com/office/drawing/2014/main" id="{A49FB4C3-9562-470F-89B4-47A9DC5D328A}"/>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9EDF68EE-FD95-4C25-BD42-5F3C524D5430}"/>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5917AD-7A9B-4CC9-A95B-0723D096183D}"/>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46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18977A-991F-45A3-9DF1-C828F04B8721}"/>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869CC4E-1C21-48D9-9E5B-43487AEE28F6}"/>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8" name="TextBox 7">
            <a:extLst>
              <a:ext uri="{FF2B5EF4-FFF2-40B4-BE49-F238E27FC236}">
                <a16:creationId xmlns:a16="http://schemas.microsoft.com/office/drawing/2014/main" id="{881DB0B6-7AE4-3340-BECE-7AB630D57919}"/>
              </a:ext>
            </a:extLst>
          </p:cNvPr>
          <p:cNvSpPr txBox="1"/>
          <p:nvPr/>
        </p:nvSpPr>
        <p:spPr>
          <a:xfrm>
            <a:off x="2659855" y="206375"/>
            <a:ext cx="6208205"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Color and Contrast </a:t>
            </a:r>
            <a:r>
              <a:rPr lang="en-US" sz="1400" i="1" dirty="0">
                <a:solidFill>
                  <a:schemeClr val="tx1">
                    <a:lumMod val="85000"/>
                    <a:lumOff val="15000"/>
                  </a:schemeClr>
                </a:solidFill>
              </a:rPr>
              <a:t>continued</a:t>
            </a:r>
            <a:endParaRPr lang="en-US" sz="1400" b="1" dirty="0">
              <a:solidFill>
                <a:srgbClr val="002060"/>
              </a:solidFill>
            </a:endParaRPr>
          </a:p>
        </p:txBody>
      </p:sp>
      <p:sp>
        <p:nvSpPr>
          <p:cNvPr id="10" name="TextBox 9">
            <a:extLst>
              <a:ext uri="{FF2B5EF4-FFF2-40B4-BE49-F238E27FC236}">
                <a16:creationId xmlns:a16="http://schemas.microsoft.com/office/drawing/2014/main" id="{C445F0A4-E448-44F8-9903-492D8062506F}"/>
              </a:ext>
            </a:extLst>
          </p:cNvPr>
          <p:cNvSpPr txBox="1"/>
          <p:nvPr/>
        </p:nvSpPr>
        <p:spPr>
          <a:xfrm>
            <a:off x="2745094" y="882563"/>
            <a:ext cx="2226956" cy="958980"/>
          </a:xfrm>
          <a:prstGeom prst="rect">
            <a:avLst/>
          </a:prstGeom>
          <a:noFill/>
          <a:ln w="19050">
            <a:solidFill>
              <a:srgbClr val="055994"/>
            </a:solidFill>
          </a:ln>
        </p:spPr>
        <p:txBody>
          <a:bodyPr wrap="square" rtlCol="0">
            <a:spAutoFit/>
          </a:bodyPr>
          <a:lstStyle/>
          <a:p>
            <a:pPr marL="290513" indent="-290513">
              <a:lnSpc>
                <a:spcPct val="120000"/>
              </a:lnSpc>
            </a:pPr>
            <a:r>
              <a:rPr lang="en-US" sz="1600" b="1" dirty="0">
                <a:solidFill>
                  <a:schemeClr val="tx1">
                    <a:lumMod val="75000"/>
                    <a:lumOff val="25000"/>
                  </a:schemeClr>
                </a:solidFill>
                <a:latin typeface="+mn-lt"/>
              </a:rPr>
              <a:t>More Effective </a:t>
            </a:r>
            <a:r>
              <a:rPr lang="en-US" sz="1600" b="1" dirty="0">
                <a:solidFill>
                  <a:schemeClr val="tx1">
                    <a:lumMod val="75000"/>
                    <a:lumOff val="25000"/>
                  </a:schemeClr>
                </a:solidFill>
              </a:rPr>
              <a:t>C</a:t>
            </a:r>
            <a:r>
              <a:rPr lang="en-US" sz="1600" b="1" dirty="0">
                <a:solidFill>
                  <a:schemeClr val="tx1">
                    <a:lumMod val="75000"/>
                    <a:lumOff val="25000"/>
                  </a:schemeClr>
                </a:solidFill>
                <a:latin typeface="+mn-lt"/>
              </a:rPr>
              <a:t>ontrast</a:t>
            </a:r>
          </a:p>
          <a:p>
            <a:pPr marL="290513" indent="-290513">
              <a:lnSpc>
                <a:spcPct val="120000"/>
              </a:lnSpc>
            </a:pPr>
            <a:r>
              <a:rPr lang="en-US" sz="1600" b="1" dirty="0">
                <a:solidFill>
                  <a:schemeClr val="tx1">
                    <a:lumMod val="65000"/>
                    <a:lumOff val="35000"/>
                  </a:schemeClr>
                </a:solidFill>
                <a:latin typeface="+mn-lt"/>
              </a:rPr>
              <a:t>Effective Contrast</a:t>
            </a:r>
          </a:p>
          <a:p>
            <a:pPr marL="290513" indent="-290513">
              <a:lnSpc>
                <a:spcPct val="120000"/>
              </a:lnSpc>
            </a:pPr>
            <a:r>
              <a:rPr lang="en-US" sz="1600" b="1" dirty="0">
                <a:solidFill>
                  <a:schemeClr val="bg1">
                    <a:lumMod val="75000"/>
                  </a:schemeClr>
                </a:solidFill>
                <a:latin typeface="+mn-lt"/>
              </a:rPr>
              <a:t>Less Effective Contrast</a:t>
            </a:r>
          </a:p>
        </p:txBody>
      </p:sp>
      <p:sp>
        <p:nvSpPr>
          <p:cNvPr id="13" name="Line Callout 1 (Border and Accent Bar) 12">
            <a:extLst>
              <a:ext uri="{FF2B5EF4-FFF2-40B4-BE49-F238E27FC236}">
                <a16:creationId xmlns:a16="http://schemas.microsoft.com/office/drawing/2014/main" id="{E04E8FDA-6CEC-4660-A89C-E96110812025}"/>
              </a:ext>
            </a:extLst>
          </p:cNvPr>
          <p:cNvSpPr/>
          <p:nvPr/>
        </p:nvSpPr>
        <p:spPr>
          <a:xfrm>
            <a:off x="5410229" y="811919"/>
            <a:ext cx="2018336" cy="1414086"/>
          </a:xfrm>
          <a:prstGeom prst="accentBorderCallout1">
            <a:avLst>
              <a:gd name="adj1" fmla="val 20394"/>
              <a:gd name="adj2" fmla="val -2537"/>
              <a:gd name="adj3" fmla="val 18226"/>
              <a:gd name="adj4" fmla="val -21986"/>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The stark contrast of black on white can sometimes create eye strain for readers. If using a solid black, it can be addressed by toning down the white background to a subtle color.</a:t>
            </a:r>
          </a:p>
        </p:txBody>
      </p:sp>
      <p:sp>
        <p:nvSpPr>
          <p:cNvPr id="5" name="TextBox 4">
            <a:extLst>
              <a:ext uri="{FF2B5EF4-FFF2-40B4-BE49-F238E27FC236}">
                <a16:creationId xmlns:a16="http://schemas.microsoft.com/office/drawing/2014/main" id="{7C39AC66-028E-4F9A-8439-C1DECA1204F1}"/>
              </a:ext>
            </a:extLst>
          </p:cNvPr>
          <p:cNvSpPr txBox="1"/>
          <p:nvPr/>
        </p:nvSpPr>
        <p:spPr>
          <a:xfrm>
            <a:off x="2745095" y="2571750"/>
            <a:ext cx="2165298" cy="1199174"/>
          </a:xfrm>
          <a:prstGeom prst="rect">
            <a:avLst/>
          </a:prstGeom>
          <a:solidFill>
            <a:schemeClr val="tx1">
              <a:lumMod val="65000"/>
              <a:lumOff val="35000"/>
            </a:schemeClr>
          </a:solidFill>
          <a:ln w="19050">
            <a:solidFill>
              <a:srgbClr val="055994"/>
            </a:solidFill>
          </a:ln>
        </p:spPr>
        <p:txBody>
          <a:bodyPr wrap="square" rtlCol="0">
            <a:spAutoFit/>
          </a:bodyPr>
          <a:lstStyle/>
          <a:p>
            <a:pPr>
              <a:lnSpc>
                <a:spcPct val="114000"/>
              </a:lnSpc>
            </a:pPr>
            <a:r>
              <a:rPr lang="en-US" sz="1600" b="1" dirty="0">
                <a:solidFill>
                  <a:schemeClr val="bg1">
                    <a:lumMod val="95000"/>
                  </a:schemeClr>
                </a:solidFill>
                <a:latin typeface="+mn-lt"/>
              </a:rPr>
              <a:t>Reversing text out can also help with legibility but ensuring proper contrast is critical.</a:t>
            </a:r>
          </a:p>
        </p:txBody>
      </p:sp>
      <p:sp>
        <p:nvSpPr>
          <p:cNvPr id="9" name="Line Callout 1 (Border and Accent Bar) 12">
            <a:extLst>
              <a:ext uri="{FF2B5EF4-FFF2-40B4-BE49-F238E27FC236}">
                <a16:creationId xmlns:a16="http://schemas.microsoft.com/office/drawing/2014/main" id="{F1D97893-79D4-4EFC-83E1-C172CDA2D2B0}"/>
              </a:ext>
            </a:extLst>
          </p:cNvPr>
          <p:cNvSpPr/>
          <p:nvPr/>
        </p:nvSpPr>
        <p:spPr>
          <a:xfrm>
            <a:off x="5147305" y="2571750"/>
            <a:ext cx="2281260" cy="1199174"/>
          </a:xfrm>
          <a:prstGeom prst="accentBorderCallout1">
            <a:avLst>
              <a:gd name="adj1" fmla="val 20394"/>
              <a:gd name="adj2" fmla="val -2537"/>
              <a:gd name="adj3" fmla="val 8661"/>
              <a:gd name="adj4" fmla="val -9875"/>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Avoiding a stark contrast between light text and dark background also applies. Light on dark will halo letters due to glare. In this sample the background is 70% black and text is 10% black. </a:t>
            </a:r>
          </a:p>
        </p:txBody>
      </p:sp>
      <p:sp>
        <p:nvSpPr>
          <p:cNvPr id="15" name="Rectangle 14">
            <a:extLst>
              <a:ext uri="{FF2B5EF4-FFF2-40B4-BE49-F238E27FC236}">
                <a16:creationId xmlns:a16="http://schemas.microsoft.com/office/drawing/2014/main" id="{62C2E191-1213-4110-9499-C68F484D71FD}"/>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01A96F4B-8CBC-46A0-BC4B-4874BADFF31D}"/>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1F1ECE-0318-4D57-A592-8B272CC93939}"/>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A76CEE6-0819-4067-9FEE-491512B45210}"/>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277184F-64A2-4D15-8A51-6665FAAF79B2}"/>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8" name="TextBox 7">
            <a:extLst>
              <a:ext uri="{FF2B5EF4-FFF2-40B4-BE49-F238E27FC236}">
                <a16:creationId xmlns:a16="http://schemas.microsoft.com/office/drawing/2014/main" id="{881DB0B6-7AE4-3340-BECE-7AB630D57919}"/>
              </a:ext>
            </a:extLst>
          </p:cNvPr>
          <p:cNvSpPr txBox="1"/>
          <p:nvPr/>
        </p:nvSpPr>
        <p:spPr>
          <a:xfrm>
            <a:off x="2659856" y="206375"/>
            <a:ext cx="3168676" cy="436017"/>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Color and Contrast </a:t>
            </a:r>
            <a:r>
              <a:rPr lang="en-US" sz="1400" i="1" dirty="0">
                <a:solidFill>
                  <a:schemeClr val="tx1">
                    <a:lumMod val="85000"/>
                    <a:lumOff val="15000"/>
                  </a:schemeClr>
                </a:solidFill>
              </a:rPr>
              <a:t>continued</a:t>
            </a:r>
          </a:p>
        </p:txBody>
      </p:sp>
      <p:pic>
        <p:nvPicPr>
          <p:cNvPr id="19" name="Picture 6" descr="A color wheel with 12 colors in a circle starting with red and moving clockwise to orange, yellow, neon green, bright green, blue green, aquamarine, sky blue, bright blue, purple, violet, fushia and back to red. ">
            <a:extLst>
              <a:ext uri="{FF2B5EF4-FFF2-40B4-BE49-F238E27FC236}">
                <a16:creationId xmlns:a16="http://schemas.microsoft.com/office/drawing/2014/main" id="{19FB8062-5F16-4D2F-A29A-8CC1CB70D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140" y="769557"/>
            <a:ext cx="1498810" cy="149881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11" name="Picture 2" descr="Comparisons of color to highlight colors that contrast well with each other and colors that don't.&#10;Yellow next to blue and green next to pink have high contrsat where as red next to orange and blue next to aquamarine have low contrast.&#10;">
            <a:extLst>
              <a:ext uri="{FF2B5EF4-FFF2-40B4-BE49-F238E27FC236}">
                <a16:creationId xmlns:a16="http://schemas.microsoft.com/office/drawing/2014/main" id="{B29BB9BD-94FC-4D06-9AF5-2DE6E7CED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115" y="769557"/>
            <a:ext cx="1570877" cy="14988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a16="http://schemas.microsoft.com/office/drawing/2014/main" id="{BF496975-B150-4226-8AB6-61E17BC1CE55}"/>
              </a:ext>
            </a:extLst>
          </p:cNvPr>
          <p:cNvSpPr txBox="1"/>
          <p:nvPr/>
        </p:nvSpPr>
        <p:spPr>
          <a:xfrm>
            <a:off x="6120538" y="751926"/>
            <a:ext cx="2849649" cy="1318566"/>
          </a:xfrm>
          <a:prstGeom prst="rect">
            <a:avLst/>
          </a:prstGeom>
          <a:noFill/>
          <a:ln w="19050">
            <a:solidFill>
              <a:srgbClr val="055994"/>
            </a:solidFill>
          </a:ln>
        </p:spPr>
        <p:txBody>
          <a:bodyPr wrap="square" rtlCol="0">
            <a:spAutoFit/>
          </a:bodyPr>
          <a:lstStyle/>
          <a:p>
            <a:pPr>
              <a:lnSpc>
                <a:spcPct val="114000"/>
              </a:lnSpc>
            </a:pPr>
            <a:r>
              <a:rPr lang="en-US" sz="1200" b="1" dirty="0">
                <a:latin typeface="+mn-lt"/>
              </a:rPr>
              <a:t>Contrast of Hue: </a:t>
            </a:r>
          </a:p>
          <a:p>
            <a:pPr>
              <a:lnSpc>
                <a:spcPct val="114000"/>
              </a:lnSpc>
            </a:pPr>
            <a:r>
              <a:rPr lang="en-US" sz="1200" dirty="0">
                <a:latin typeface="+mn-lt"/>
              </a:rPr>
              <a:t>Contrast of hue is what relates most directly to the color wheel combinations. The further away from each other two colors are, the better the contrast.</a:t>
            </a:r>
          </a:p>
          <a:p>
            <a:pPr>
              <a:lnSpc>
                <a:spcPct val="114000"/>
              </a:lnSpc>
            </a:pPr>
            <a:r>
              <a:rPr lang="en-US" sz="1050" u="sng" dirty="0">
                <a:hlinkClick r:id="rId5">
                  <a:extLst>
                    <a:ext uri="{A12FA001-AC4F-418D-AE19-62706E023703}">
                      <ahyp:hlinkClr xmlns:ahyp="http://schemas.microsoft.com/office/drawing/2018/hyperlinkcolor" val="tx"/>
                    </a:ext>
                  </a:extLst>
                </a:hlinkClick>
              </a:rPr>
              <a:t>https://webaim.org/resources/contrastchecker/</a:t>
            </a:r>
            <a:endParaRPr lang="en-US" sz="1050" u="sng" dirty="0"/>
          </a:p>
        </p:txBody>
      </p:sp>
      <p:pic>
        <p:nvPicPr>
          <p:cNvPr id="9" name="Picture 3" descr="Examples of tint and shade contrasts that have high contrast and low contrast.">
            <a:extLst>
              <a:ext uri="{FF2B5EF4-FFF2-40B4-BE49-F238E27FC236}">
                <a16:creationId xmlns:a16="http://schemas.microsoft.com/office/drawing/2014/main" id="{32D0114F-699B-420C-8645-75AC92509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5913" y="2554137"/>
            <a:ext cx="1518038" cy="16013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E5ED2B3F-8419-466A-AF27-B738B352182C}"/>
              </a:ext>
            </a:extLst>
          </p:cNvPr>
          <p:cNvSpPr txBox="1"/>
          <p:nvPr/>
        </p:nvSpPr>
        <p:spPr>
          <a:xfrm>
            <a:off x="6120538" y="2574391"/>
            <a:ext cx="2849649" cy="711926"/>
          </a:xfrm>
          <a:prstGeom prst="rect">
            <a:avLst/>
          </a:prstGeom>
          <a:noFill/>
          <a:ln w="19050">
            <a:solidFill>
              <a:srgbClr val="055994"/>
            </a:solidFill>
          </a:ln>
        </p:spPr>
        <p:txBody>
          <a:bodyPr wrap="square" rtlCol="0">
            <a:spAutoFit/>
          </a:bodyPr>
          <a:lstStyle/>
          <a:p>
            <a:pPr>
              <a:lnSpc>
                <a:spcPct val="114000"/>
              </a:lnSpc>
            </a:pPr>
            <a:r>
              <a:rPr lang="en-US" sz="1200" b="1" dirty="0">
                <a:latin typeface="+mn-lt"/>
              </a:rPr>
              <a:t>Contrast of Tint and Shade: </a:t>
            </a:r>
          </a:p>
          <a:p>
            <a:pPr>
              <a:lnSpc>
                <a:spcPct val="114000"/>
              </a:lnSpc>
            </a:pPr>
            <a:r>
              <a:rPr lang="en-US" sz="1200" dirty="0">
                <a:latin typeface="+mn-lt"/>
              </a:rPr>
              <a:t>Contrast of value is very efficient in creating large contrasts. </a:t>
            </a:r>
          </a:p>
        </p:txBody>
      </p:sp>
      <p:pic>
        <p:nvPicPr>
          <p:cNvPr id="12" name="Picture 2" descr="Examples of color contrast and text.&#10;Green on red and red on blue which are both hard to read vs. black on white and yellow on blue which is easy to read.">
            <a:extLst>
              <a:ext uri="{FF2B5EF4-FFF2-40B4-BE49-F238E27FC236}">
                <a16:creationId xmlns:a16="http://schemas.microsoft.com/office/drawing/2014/main" id="{2914EB12-BB67-430A-A6A2-8EC1966990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2116" y="2574391"/>
            <a:ext cx="1576420" cy="15810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B30AC61E-7D9B-4771-AB79-3EF36FD2EBB4}"/>
              </a:ext>
            </a:extLst>
          </p:cNvPr>
          <p:cNvSpPr txBox="1"/>
          <p:nvPr/>
        </p:nvSpPr>
        <p:spPr>
          <a:xfrm>
            <a:off x="6120539" y="3375211"/>
            <a:ext cx="2849649" cy="1132939"/>
          </a:xfrm>
          <a:prstGeom prst="rect">
            <a:avLst/>
          </a:prstGeom>
          <a:noFill/>
          <a:ln w="19050">
            <a:solidFill>
              <a:srgbClr val="055994"/>
            </a:solidFill>
          </a:ln>
        </p:spPr>
        <p:txBody>
          <a:bodyPr wrap="square" rtlCol="0">
            <a:spAutoFit/>
          </a:bodyPr>
          <a:lstStyle/>
          <a:p>
            <a:pPr>
              <a:lnSpc>
                <a:spcPct val="114000"/>
              </a:lnSpc>
            </a:pPr>
            <a:r>
              <a:rPr lang="en-US" sz="1200" b="1" dirty="0"/>
              <a:t>Colors and Text: </a:t>
            </a:r>
          </a:p>
          <a:p>
            <a:pPr>
              <a:lnSpc>
                <a:spcPct val="114000"/>
              </a:lnSpc>
            </a:pPr>
            <a:r>
              <a:rPr lang="en-US" sz="1200" dirty="0"/>
              <a:t>Using the right contrast is especially important for text. Using the wrong colors can decrease the readability drastically, and it will quickly tire the reader's eyes.</a:t>
            </a:r>
          </a:p>
        </p:txBody>
      </p:sp>
      <p:sp>
        <p:nvSpPr>
          <p:cNvPr id="21" name="Rectangle 20">
            <a:extLst>
              <a:ext uri="{FF2B5EF4-FFF2-40B4-BE49-F238E27FC236}">
                <a16:creationId xmlns:a16="http://schemas.microsoft.com/office/drawing/2014/main" id="{21C2A91A-FDC1-483B-AED6-56D012809BFB}"/>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57A8AE1E-3774-4C82-862E-6A7CAF1D86E8}"/>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2FF0C7-1F01-4878-B3E9-077347429982}"/>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3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5493B1-2E44-425F-A59A-BB0A007C7029}"/>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1EB3399-67C1-438A-81B5-68E7234A2399}"/>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8" name="TextBox 7">
            <a:extLst>
              <a:ext uri="{FF2B5EF4-FFF2-40B4-BE49-F238E27FC236}">
                <a16:creationId xmlns:a16="http://schemas.microsoft.com/office/drawing/2014/main" id="{881DB0B6-7AE4-3340-BECE-7AB630D57919}"/>
              </a:ext>
            </a:extLst>
          </p:cNvPr>
          <p:cNvSpPr txBox="1"/>
          <p:nvPr/>
        </p:nvSpPr>
        <p:spPr>
          <a:xfrm>
            <a:off x="2659855" y="213071"/>
            <a:ext cx="3678081" cy="436017"/>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Color and Contrast</a:t>
            </a:r>
            <a:r>
              <a:rPr lang="en-US" sz="2000" i="1" dirty="0">
                <a:solidFill>
                  <a:schemeClr val="tx1">
                    <a:lumMod val="85000"/>
                    <a:lumOff val="15000"/>
                  </a:schemeClr>
                </a:solidFill>
              </a:rPr>
              <a:t> </a:t>
            </a:r>
            <a:r>
              <a:rPr lang="en-US" sz="1400" i="1" dirty="0">
                <a:solidFill>
                  <a:schemeClr val="tx1">
                    <a:lumMod val="85000"/>
                    <a:lumOff val="15000"/>
                  </a:schemeClr>
                </a:solidFill>
              </a:rPr>
              <a:t>continued</a:t>
            </a:r>
          </a:p>
        </p:txBody>
      </p:sp>
      <p:pic>
        <p:nvPicPr>
          <p:cNvPr id="10" name="Picture 9" descr="Example that depicts how just using colors to convey information isn't accessible.&#10;">
            <a:extLst>
              <a:ext uri="{FF2B5EF4-FFF2-40B4-BE49-F238E27FC236}">
                <a16:creationId xmlns:a16="http://schemas.microsoft.com/office/drawing/2014/main" id="{474123F4-70B2-4D15-AD51-DC756DF151B1}"/>
              </a:ext>
            </a:extLst>
          </p:cNvPr>
          <p:cNvPicPr>
            <a:picLocks noChangeAspect="1"/>
          </p:cNvPicPr>
          <p:nvPr/>
        </p:nvPicPr>
        <p:blipFill>
          <a:blip r:embed="rId3"/>
          <a:stretch>
            <a:fillRect/>
          </a:stretch>
        </p:blipFill>
        <p:spPr>
          <a:xfrm>
            <a:off x="2594474" y="774548"/>
            <a:ext cx="3743462" cy="1797202"/>
          </a:xfrm>
          <a:prstGeom prst="rect">
            <a:avLst/>
          </a:prstGeom>
          <a:ln w="19050">
            <a:solidFill>
              <a:srgbClr val="055994"/>
            </a:solidFill>
          </a:ln>
        </p:spPr>
      </p:pic>
      <p:pic>
        <p:nvPicPr>
          <p:cNvPr id="5" name="Picture 4" descr="Example of how the use of colors and columns make the table more accessible.">
            <a:extLst>
              <a:ext uri="{FF2B5EF4-FFF2-40B4-BE49-F238E27FC236}">
                <a16:creationId xmlns:a16="http://schemas.microsoft.com/office/drawing/2014/main" id="{EE7C4F22-BDE3-4860-A642-0F3090EB2B19}"/>
              </a:ext>
            </a:extLst>
          </p:cNvPr>
          <p:cNvPicPr>
            <a:picLocks noChangeAspect="1"/>
          </p:cNvPicPr>
          <p:nvPr/>
        </p:nvPicPr>
        <p:blipFill>
          <a:blip r:embed="rId4"/>
          <a:stretch>
            <a:fillRect/>
          </a:stretch>
        </p:blipFill>
        <p:spPr>
          <a:xfrm>
            <a:off x="2594474" y="2695883"/>
            <a:ext cx="3743462" cy="1674364"/>
          </a:xfrm>
          <a:prstGeom prst="rect">
            <a:avLst/>
          </a:prstGeom>
          <a:ln w="19050">
            <a:solidFill>
              <a:srgbClr val="055994"/>
            </a:solidFill>
          </a:ln>
        </p:spPr>
      </p:pic>
      <p:sp>
        <p:nvSpPr>
          <p:cNvPr id="6" name="Line Callout 1 (Border and Accent Bar) 12">
            <a:extLst>
              <a:ext uri="{FF2B5EF4-FFF2-40B4-BE49-F238E27FC236}">
                <a16:creationId xmlns:a16="http://schemas.microsoft.com/office/drawing/2014/main" id="{950E7F51-415D-4E71-B5B2-8A227A928B19}"/>
              </a:ext>
            </a:extLst>
          </p:cNvPr>
          <p:cNvSpPr/>
          <p:nvPr/>
        </p:nvSpPr>
        <p:spPr>
          <a:xfrm>
            <a:off x="6647438" y="1283829"/>
            <a:ext cx="2092135" cy="2404392"/>
          </a:xfrm>
          <a:prstGeom prst="accentBorderCallout1">
            <a:avLst>
              <a:gd name="adj1" fmla="val 56039"/>
              <a:gd name="adj2" fmla="val -2406"/>
              <a:gd name="adj3" fmla="val 55959"/>
              <a:gd name="adj4" fmla="val -13104"/>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600"/>
              </a:spcBef>
            </a:pPr>
            <a:r>
              <a:rPr lang="en-US" sz="1200" dirty="0">
                <a:solidFill>
                  <a:schemeClr val="tx1"/>
                </a:solidFill>
              </a:rPr>
              <a:t>Avoid using color to color code or as the only way to convey information: reds and greens, in particular, are difficult to differentiate from each other for people with color vision deficiency. </a:t>
            </a:r>
          </a:p>
          <a:p>
            <a:pPr marL="171450" lvl="1" indent="-171450">
              <a:lnSpc>
                <a:spcPct val="114000"/>
              </a:lnSpc>
              <a:buFont typeface="Arial" panose="020B0604020202020204" pitchFamily="34" charset="0"/>
              <a:buChar char="•"/>
            </a:pPr>
            <a:r>
              <a:rPr lang="en-US" sz="1200" dirty="0">
                <a:solidFill>
                  <a:schemeClr val="tx1"/>
                </a:solidFill>
              </a:rPr>
              <a:t>Provide redundant information with shapes, textures, and other cues in addition to colors.</a:t>
            </a:r>
          </a:p>
        </p:txBody>
      </p:sp>
      <p:sp>
        <p:nvSpPr>
          <p:cNvPr id="15" name="Rectangle 14">
            <a:extLst>
              <a:ext uri="{FF2B5EF4-FFF2-40B4-BE49-F238E27FC236}">
                <a16:creationId xmlns:a16="http://schemas.microsoft.com/office/drawing/2014/main" id="{68CE4130-87F2-4374-AC7A-1C81EC0F8018}"/>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2C07C7A1-7330-4A5C-9675-0DD16FB13260}"/>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A89681-FA64-46F3-8A0E-4DAA2F3F8F27}"/>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79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FCE319-87C7-4E18-A685-32C0441E7553}"/>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168CB13-1F0A-496D-BAD5-36CE4A1BF7BB}"/>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8" name="TextBox 7">
            <a:extLst>
              <a:ext uri="{FF2B5EF4-FFF2-40B4-BE49-F238E27FC236}">
                <a16:creationId xmlns:a16="http://schemas.microsoft.com/office/drawing/2014/main" id="{881DB0B6-7AE4-3340-BECE-7AB630D57919}"/>
              </a:ext>
            </a:extLst>
          </p:cNvPr>
          <p:cNvSpPr txBox="1"/>
          <p:nvPr/>
        </p:nvSpPr>
        <p:spPr>
          <a:xfrm>
            <a:off x="2659855" y="20637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Font/Typeface Choice</a:t>
            </a:r>
            <a:endParaRPr lang="en-US" sz="1400" b="1" dirty="0">
              <a:solidFill>
                <a:srgbClr val="7030A0"/>
              </a:solidFill>
            </a:endParaRPr>
          </a:p>
        </p:txBody>
      </p:sp>
      <p:sp>
        <p:nvSpPr>
          <p:cNvPr id="12" name="TextBox 11">
            <a:extLst>
              <a:ext uri="{FF2B5EF4-FFF2-40B4-BE49-F238E27FC236}">
                <a16:creationId xmlns:a16="http://schemas.microsoft.com/office/drawing/2014/main" id="{5FD42A06-FBD8-4AFC-85E0-E4929CEF2366}"/>
              </a:ext>
            </a:extLst>
          </p:cNvPr>
          <p:cNvSpPr txBox="1"/>
          <p:nvPr/>
        </p:nvSpPr>
        <p:spPr>
          <a:xfrm>
            <a:off x="3414049" y="1631497"/>
            <a:ext cx="4494707" cy="2246769"/>
          </a:xfrm>
          <a:prstGeom prst="rect">
            <a:avLst/>
          </a:prstGeom>
          <a:noFill/>
        </p:spPr>
        <p:txBody>
          <a:bodyPr wrap="square" rtlCol="0">
            <a:spAutoFit/>
          </a:bodyPr>
          <a:lstStyle/>
          <a:p>
            <a:pPr>
              <a:spcBef>
                <a:spcPts val="2400"/>
              </a:spcBef>
            </a:pPr>
            <a:r>
              <a:rPr lang="en-US" sz="6000" b="1" dirty="0">
                <a:solidFill>
                  <a:schemeClr val="tx1">
                    <a:lumMod val="85000"/>
                    <a:lumOff val="15000"/>
                  </a:schemeClr>
                </a:solidFill>
                <a:latin typeface="+mj-lt"/>
              </a:rPr>
              <a:t>Sans Serif</a:t>
            </a:r>
          </a:p>
          <a:p>
            <a:pPr>
              <a:spcBef>
                <a:spcPts val="2400"/>
              </a:spcBef>
            </a:pPr>
            <a:r>
              <a:rPr lang="en-US" sz="6000" b="1" dirty="0">
                <a:solidFill>
                  <a:schemeClr val="tx1">
                    <a:lumMod val="85000"/>
                    <a:lumOff val="15000"/>
                  </a:schemeClr>
                </a:solidFill>
                <a:latin typeface="Times New Roman" pitchFamily="18" charset="0"/>
                <a:cs typeface="Times New Roman" pitchFamily="18" charset="0"/>
              </a:rPr>
              <a:t>Serif</a:t>
            </a:r>
          </a:p>
        </p:txBody>
      </p:sp>
      <p:sp>
        <p:nvSpPr>
          <p:cNvPr id="14" name="Line Callout 3 (Border and Accent Bar) 4">
            <a:extLst>
              <a:ext uri="{FF2B5EF4-FFF2-40B4-BE49-F238E27FC236}">
                <a16:creationId xmlns:a16="http://schemas.microsoft.com/office/drawing/2014/main" id="{359DBACC-D795-4B56-8CB1-2E2C33EB7274}"/>
              </a:ext>
            </a:extLst>
          </p:cNvPr>
          <p:cNvSpPr/>
          <p:nvPr/>
        </p:nvSpPr>
        <p:spPr>
          <a:xfrm>
            <a:off x="3261702" y="844319"/>
            <a:ext cx="5381553" cy="708710"/>
          </a:xfrm>
          <a:prstGeom prst="accentBorderCallout3">
            <a:avLst>
              <a:gd name="adj1" fmla="val 17707"/>
              <a:gd name="adj2" fmla="val -1095"/>
              <a:gd name="adj3" fmla="val 18750"/>
              <a:gd name="adj4" fmla="val -10177"/>
              <a:gd name="adj5" fmla="val 97913"/>
              <a:gd name="adj6" fmla="val -10007"/>
              <a:gd name="adj7" fmla="val 163354"/>
              <a:gd name="adj8" fmla="val 3506"/>
            </a:avLst>
          </a:prstGeom>
          <a:solidFill>
            <a:schemeClr val="bg1">
              <a:lumMod val="95000"/>
            </a:schemeClr>
          </a:solidFill>
          <a:ln w="12700">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200" b="1" dirty="0">
                <a:solidFill>
                  <a:schemeClr val="tx1"/>
                </a:solidFill>
              </a:rPr>
              <a:t>Sans serif fonts are easier to read.</a:t>
            </a:r>
            <a:r>
              <a:rPr lang="en-US" sz="1200" dirty="0">
                <a:solidFill>
                  <a:schemeClr val="tx1"/>
                </a:solidFill>
              </a:rPr>
              <a:t> Because the simple letter shapes make them more recognizable, they have a slightly higher readability. </a:t>
            </a:r>
            <a:br>
              <a:rPr lang="en-US" sz="1200" dirty="0">
                <a:solidFill>
                  <a:schemeClr val="tx1"/>
                </a:solidFill>
              </a:rPr>
            </a:br>
            <a:r>
              <a:rPr lang="en-US" sz="1200" dirty="0">
                <a:solidFill>
                  <a:schemeClr val="tx1"/>
                </a:solidFill>
              </a:rPr>
              <a:t>Arial, Verdana, Calibri, and Helvetica are sans serif fonts that have more readability.</a:t>
            </a:r>
          </a:p>
        </p:txBody>
      </p:sp>
      <p:sp>
        <p:nvSpPr>
          <p:cNvPr id="13" name="Line Callout 2 (Border and Accent Bar) 1">
            <a:extLst>
              <a:ext uri="{FF2B5EF4-FFF2-40B4-BE49-F238E27FC236}">
                <a16:creationId xmlns:a16="http://schemas.microsoft.com/office/drawing/2014/main" id="{3ABAA66D-94AD-41EF-9A94-F6AEB2C25E3F}"/>
              </a:ext>
            </a:extLst>
          </p:cNvPr>
          <p:cNvSpPr/>
          <p:nvPr/>
        </p:nvSpPr>
        <p:spPr>
          <a:xfrm>
            <a:off x="5952478" y="2754881"/>
            <a:ext cx="3087890" cy="1795348"/>
          </a:xfrm>
          <a:prstGeom prst="accentBorderCallout2">
            <a:avLst>
              <a:gd name="adj1" fmla="val 8894"/>
              <a:gd name="adj2" fmla="val -2192"/>
              <a:gd name="adj3" fmla="val 18750"/>
              <a:gd name="adj4" fmla="val -16667"/>
              <a:gd name="adj5" fmla="val 24765"/>
              <a:gd name="adj6" fmla="val -24649"/>
            </a:avLst>
          </a:prstGeom>
          <a:solidFill>
            <a:schemeClr val="bg1">
              <a:lumMod val="95000"/>
            </a:schemeClr>
          </a:solidFill>
          <a:ln w="12700">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200" dirty="0">
                <a:solidFill>
                  <a:schemeClr val="tx1"/>
                </a:solidFill>
              </a:rPr>
              <a:t>Serif fonts have small decorative lines attached to the tops and bottoms of the letters. In a large point size they can be legible; however, when used in a digital environment with smaller point sizes or bold face they often become difficult to read. Serif fonts that are common are Times New Roman, Palatino, and Georgia.</a:t>
            </a:r>
          </a:p>
        </p:txBody>
      </p:sp>
      <p:sp>
        <p:nvSpPr>
          <p:cNvPr id="17" name="Rectangle 16">
            <a:extLst>
              <a:ext uri="{FF2B5EF4-FFF2-40B4-BE49-F238E27FC236}">
                <a16:creationId xmlns:a16="http://schemas.microsoft.com/office/drawing/2014/main" id="{0CE5E206-02BA-4455-9025-1EB6F6745843}"/>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7FA14EC0-B9FC-41FA-ADEE-4EE0345AC50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D9DEB0-7FAD-4526-A65A-290DA2656182}"/>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86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3DB6B6B-65BB-4327-ACC1-8C66D59973B4}"/>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0B8738A-1FC1-428D-A00A-33C0E3C592F0}"/>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22" name="TextBox 21">
            <a:extLst>
              <a:ext uri="{FF2B5EF4-FFF2-40B4-BE49-F238E27FC236}">
                <a16:creationId xmlns:a16="http://schemas.microsoft.com/office/drawing/2014/main" id="{314253A6-F807-4D18-925A-8FD66A5A18CB}"/>
              </a:ext>
            </a:extLst>
          </p:cNvPr>
          <p:cNvSpPr txBox="1"/>
          <p:nvPr/>
        </p:nvSpPr>
        <p:spPr>
          <a:xfrm>
            <a:off x="2659855" y="20637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Font/Typeface Choice </a:t>
            </a:r>
            <a:r>
              <a:rPr lang="en-US" sz="1400" i="1" dirty="0">
                <a:solidFill>
                  <a:schemeClr val="tx1">
                    <a:lumMod val="85000"/>
                    <a:lumOff val="15000"/>
                  </a:schemeClr>
                </a:solidFill>
              </a:rPr>
              <a:t>continued</a:t>
            </a:r>
            <a:endParaRPr lang="en-US" sz="1400" b="1" dirty="0">
              <a:solidFill>
                <a:schemeClr val="tx1">
                  <a:lumMod val="85000"/>
                  <a:lumOff val="15000"/>
                </a:schemeClr>
              </a:solidFill>
            </a:endParaRPr>
          </a:p>
        </p:txBody>
      </p:sp>
      <p:sp>
        <p:nvSpPr>
          <p:cNvPr id="4" name="TextBox 3">
            <a:extLst>
              <a:ext uri="{FF2B5EF4-FFF2-40B4-BE49-F238E27FC236}">
                <a16:creationId xmlns:a16="http://schemas.microsoft.com/office/drawing/2014/main" id="{6C287053-40FA-454E-9A5C-8B350A2DB6A8}"/>
              </a:ext>
            </a:extLst>
          </p:cNvPr>
          <p:cNvSpPr txBox="1"/>
          <p:nvPr/>
        </p:nvSpPr>
        <p:spPr>
          <a:xfrm>
            <a:off x="2659855" y="1518962"/>
            <a:ext cx="2636474" cy="922432"/>
          </a:xfrm>
          <a:prstGeom prst="rect">
            <a:avLst/>
          </a:prstGeom>
          <a:noFill/>
          <a:ln w="19050">
            <a:solidFill>
              <a:srgbClr val="055994"/>
            </a:solidFill>
          </a:ln>
        </p:spPr>
        <p:txBody>
          <a:bodyPr wrap="square" rtlCol="0">
            <a:spAutoFit/>
          </a:bodyPr>
          <a:lstStyle/>
          <a:p>
            <a:pPr>
              <a:lnSpc>
                <a:spcPct val="114000"/>
              </a:lnSpc>
            </a:pPr>
            <a:r>
              <a:rPr lang="en-US" sz="1200" dirty="0">
                <a:latin typeface="Arial" panose="020B0604020202020204" pitchFamily="34" charset="0"/>
                <a:cs typeface="Arial" panose="020B0604020202020204" pitchFamily="34" charset="0"/>
              </a:rPr>
              <a:t>Select a font that when bolded is not so bold that letters begin to close up. The smaller the font the more critical this becomes.</a:t>
            </a:r>
          </a:p>
        </p:txBody>
      </p:sp>
      <p:sp>
        <p:nvSpPr>
          <p:cNvPr id="10" name="TextBox 9">
            <a:extLst>
              <a:ext uri="{FF2B5EF4-FFF2-40B4-BE49-F238E27FC236}">
                <a16:creationId xmlns:a16="http://schemas.microsoft.com/office/drawing/2014/main" id="{CD1DD7B8-79A9-4F65-9685-13EA55D49A54}"/>
              </a:ext>
            </a:extLst>
          </p:cNvPr>
          <p:cNvSpPr txBox="1"/>
          <p:nvPr/>
        </p:nvSpPr>
        <p:spPr>
          <a:xfrm>
            <a:off x="5589043" y="1518962"/>
            <a:ext cx="3309049" cy="853311"/>
          </a:xfrm>
          <a:prstGeom prst="rect">
            <a:avLst/>
          </a:prstGeom>
          <a:noFill/>
          <a:ln w="19050">
            <a:solidFill>
              <a:srgbClr val="055994"/>
            </a:solidFill>
          </a:ln>
        </p:spPr>
        <p:txBody>
          <a:bodyPr wrap="square" rtlCol="0">
            <a:spAutoFit/>
          </a:bodyPr>
          <a:lstStyle/>
          <a:p>
            <a:pPr>
              <a:lnSpc>
                <a:spcPct val="114000"/>
              </a:lnSpc>
            </a:pPr>
            <a:r>
              <a:rPr lang="en-US" sz="1100" b="1" dirty="0">
                <a:latin typeface="Arial Black" panose="020B0A04020102020204" pitchFamily="34" charset="0"/>
              </a:rPr>
              <a:t>This font is too bold. Select a font that when bolded is not so bold that letters begin to close up. The smaller the font the more critical this becomes.</a:t>
            </a:r>
          </a:p>
        </p:txBody>
      </p:sp>
      <p:sp>
        <p:nvSpPr>
          <p:cNvPr id="16" name="Line Callout 2 (Border and Accent Bar) 13">
            <a:extLst>
              <a:ext uri="{FF2B5EF4-FFF2-40B4-BE49-F238E27FC236}">
                <a16:creationId xmlns:a16="http://schemas.microsoft.com/office/drawing/2014/main" id="{CB03D726-4AA5-406F-A9CE-6A1C30027CB6}"/>
              </a:ext>
            </a:extLst>
          </p:cNvPr>
          <p:cNvSpPr/>
          <p:nvPr/>
        </p:nvSpPr>
        <p:spPr>
          <a:xfrm>
            <a:off x="3641068" y="3048913"/>
            <a:ext cx="4365023" cy="706616"/>
          </a:xfrm>
          <a:prstGeom prst="accentBorderCallout2">
            <a:avLst>
              <a:gd name="adj1" fmla="val 3328"/>
              <a:gd name="adj2" fmla="val 101231"/>
              <a:gd name="adj3" fmla="val -71434"/>
              <a:gd name="adj4" fmla="val 101003"/>
              <a:gd name="adj5" fmla="val -83542"/>
              <a:gd name="adj6" fmla="val 95126"/>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200" dirty="0">
                <a:solidFill>
                  <a:schemeClr val="tx1"/>
                </a:solidFill>
              </a:rPr>
              <a:t>Be careful when bolding a font. Ensure that when the font is bold the letters’ counters don’t close — the small spaces of e, a,  g, c, etc. This will render them illegible for some readers.</a:t>
            </a:r>
          </a:p>
        </p:txBody>
      </p:sp>
      <p:sp>
        <p:nvSpPr>
          <p:cNvPr id="19" name="Rectangle 18">
            <a:extLst>
              <a:ext uri="{FF2B5EF4-FFF2-40B4-BE49-F238E27FC236}">
                <a16:creationId xmlns:a16="http://schemas.microsoft.com/office/drawing/2014/main" id="{DDC5EBDD-607B-46A9-A167-BCF817D292D8}"/>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56897DC0-29C4-437D-BE24-069D26F5F078}"/>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E298B0-58C5-4AA4-B0FE-55C8708C491C}"/>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09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3DB6B6B-65BB-4327-ACC1-8C66D59973B4}"/>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0B8738A-1FC1-428D-A00A-33C0E3C592F0}"/>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22" name="TextBox 21">
            <a:extLst>
              <a:ext uri="{FF2B5EF4-FFF2-40B4-BE49-F238E27FC236}">
                <a16:creationId xmlns:a16="http://schemas.microsoft.com/office/drawing/2014/main" id="{314253A6-F807-4D18-925A-8FD66A5A18CB}"/>
              </a:ext>
            </a:extLst>
          </p:cNvPr>
          <p:cNvSpPr txBox="1"/>
          <p:nvPr/>
        </p:nvSpPr>
        <p:spPr>
          <a:xfrm>
            <a:off x="2659855" y="20637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Font/Typeface Choice </a:t>
            </a:r>
            <a:r>
              <a:rPr lang="en-US" sz="1400" i="1" dirty="0">
                <a:solidFill>
                  <a:schemeClr val="tx1">
                    <a:lumMod val="85000"/>
                    <a:lumOff val="15000"/>
                  </a:schemeClr>
                </a:solidFill>
              </a:rPr>
              <a:t>continued</a:t>
            </a:r>
            <a:endParaRPr lang="en-US" sz="1400" b="1" dirty="0">
              <a:solidFill>
                <a:schemeClr val="tx1">
                  <a:lumMod val="85000"/>
                  <a:lumOff val="15000"/>
                </a:schemeClr>
              </a:solidFill>
            </a:endParaRPr>
          </a:p>
        </p:txBody>
      </p:sp>
      <p:sp>
        <p:nvSpPr>
          <p:cNvPr id="11" name="TextBox 10">
            <a:extLst>
              <a:ext uri="{FF2B5EF4-FFF2-40B4-BE49-F238E27FC236}">
                <a16:creationId xmlns:a16="http://schemas.microsoft.com/office/drawing/2014/main" id="{4ED573B4-AB11-44DF-9BA3-A1D1C21FF275}"/>
              </a:ext>
            </a:extLst>
          </p:cNvPr>
          <p:cNvSpPr txBox="1"/>
          <p:nvPr/>
        </p:nvSpPr>
        <p:spPr>
          <a:xfrm>
            <a:off x="2769760" y="1518962"/>
            <a:ext cx="1579636" cy="830997"/>
          </a:xfrm>
          <a:prstGeom prst="rect">
            <a:avLst/>
          </a:prstGeom>
          <a:noFill/>
          <a:ln w="19050">
            <a:solidFill>
              <a:srgbClr val="055994"/>
            </a:solidFill>
          </a:ln>
        </p:spPr>
        <p:txBody>
          <a:bodyPr wrap="square" rtlCol="0">
            <a:spAutoFit/>
          </a:bodyPr>
          <a:lstStyle/>
          <a:p>
            <a:r>
              <a:rPr lang="en-US" sz="1200" b="1" dirty="0">
                <a:solidFill>
                  <a:schemeClr val="tx1">
                    <a:lumMod val="85000"/>
                    <a:lumOff val="15000"/>
                  </a:schemeClr>
                </a:solidFill>
              </a:rPr>
              <a:t>Upper- and lowercase</a:t>
            </a:r>
          </a:p>
          <a:p>
            <a:r>
              <a:rPr lang="en-US" sz="1200" b="1" dirty="0">
                <a:solidFill>
                  <a:schemeClr val="tx1">
                    <a:lumMod val="85000"/>
                    <a:lumOff val="15000"/>
                  </a:schemeClr>
                </a:solidFill>
              </a:rPr>
              <a:t>letters are generally</a:t>
            </a:r>
          </a:p>
          <a:p>
            <a:r>
              <a:rPr lang="en-US" sz="1200" b="1" dirty="0">
                <a:solidFill>
                  <a:schemeClr val="tx1">
                    <a:lumMod val="85000"/>
                    <a:lumOff val="15000"/>
                  </a:schemeClr>
                </a:solidFill>
              </a:rPr>
              <a:t>more legible than all</a:t>
            </a:r>
          </a:p>
          <a:p>
            <a:r>
              <a:rPr lang="en-US" sz="1200" b="1" dirty="0">
                <a:solidFill>
                  <a:schemeClr val="tx1">
                    <a:lumMod val="85000"/>
                    <a:lumOff val="15000"/>
                  </a:schemeClr>
                </a:solidFill>
              </a:rPr>
              <a:t>uppercase letters.</a:t>
            </a:r>
            <a:endParaRPr lang="en-US" sz="1200" dirty="0">
              <a:solidFill>
                <a:schemeClr val="tx1">
                  <a:lumMod val="85000"/>
                  <a:lumOff val="15000"/>
                </a:schemeClr>
              </a:solidFill>
              <a:latin typeface="+mn-lt"/>
            </a:endParaRPr>
          </a:p>
        </p:txBody>
      </p:sp>
      <p:sp>
        <p:nvSpPr>
          <p:cNvPr id="15" name="TextBox 14">
            <a:extLst>
              <a:ext uri="{FF2B5EF4-FFF2-40B4-BE49-F238E27FC236}">
                <a16:creationId xmlns:a16="http://schemas.microsoft.com/office/drawing/2014/main" id="{C7BFDC39-21AC-4C7D-BA81-847803C29AB1}"/>
              </a:ext>
            </a:extLst>
          </p:cNvPr>
          <p:cNvSpPr txBox="1"/>
          <p:nvPr/>
        </p:nvSpPr>
        <p:spPr>
          <a:xfrm>
            <a:off x="4424001" y="1518962"/>
            <a:ext cx="1889713" cy="1200329"/>
          </a:xfrm>
          <a:prstGeom prst="rect">
            <a:avLst/>
          </a:prstGeom>
          <a:noFill/>
          <a:ln w="19050">
            <a:solidFill>
              <a:schemeClr val="accent1"/>
            </a:solidFill>
          </a:ln>
        </p:spPr>
        <p:txBody>
          <a:bodyPr wrap="square" rtlCol="0">
            <a:spAutoFit/>
          </a:bodyPr>
          <a:lstStyle/>
          <a:p>
            <a:r>
              <a:rPr lang="en-US" sz="1200" b="1" dirty="0">
                <a:solidFill>
                  <a:schemeClr val="tx1">
                    <a:lumMod val="85000"/>
                    <a:lumOff val="15000"/>
                  </a:schemeClr>
                </a:solidFill>
              </a:rPr>
              <a:t>All UPPER- AND LOWERCASE LETTERS ARE NOT LEGIBLE, ESPECIALLY WHEN USED FOR MULTIPLE WORDS OR PARAGRAPHS.</a:t>
            </a:r>
            <a:endParaRPr lang="en-US" sz="1200" dirty="0">
              <a:solidFill>
                <a:schemeClr val="tx1">
                  <a:lumMod val="85000"/>
                  <a:lumOff val="15000"/>
                </a:schemeClr>
              </a:solidFill>
              <a:latin typeface="+mn-lt"/>
            </a:endParaRPr>
          </a:p>
        </p:txBody>
      </p:sp>
      <p:sp>
        <p:nvSpPr>
          <p:cNvPr id="20" name="Line Callout 2 (Border and Accent Bar) 13">
            <a:extLst>
              <a:ext uri="{FF2B5EF4-FFF2-40B4-BE49-F238E27FC236}">
                <a16:creationId xmlns:a16="http://schemas.microsoft.com/office/drawing/2014/main" id="{7FE808A8-3EA5-478E-A404-02878DB6D223}"/>
              </a:ext>
            </a:extLst>
          </p:cNvPr>
          <p:cNvSpPr/>
          <p:nvPr/>
        </p:nvSpPr>
        <p:spPr>
          <a:xfrm>
            <a:off x="4680862" y="2984904"/>
            <a:ext cx="4034962" cy="1275040"/>
          </a:xfrm>
          <a:prstGeom prst="accentBorderCallout2">
            <a:avLst>
              <a:gd name="adj1" fmla="val 18450"/>
              <a:gd name="adj2" fmla="val -1287"/>
              <a:gd name="adj3" fmla="val 18669"/>
              <a:gd name="adj4" fmla="val -10095"/>
              <a:gd name="adj5" fmla="val -22229"/>
              <a:gd name="adj6" fmla="val 942"/>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lnSpc>
                <a:spcPct val="114000"/>
              </a:lnSpc>
              <a:buFont typeface="Arial" panose="020B0604020202020204" pitchFamily="34" charset="0"/>
              <a:buChar char="•"/>
            </a:pPr>
            <a:r>
              <a:rPr lang="en-US" sz="1200" dirty="0">
                <a:solidFill>
                  <a:schemeClr val="tx1"/>
                </a:solidFill>
              </a:rPr>
              <a:t>Keep uppercase (block capitals) to a minimum and only for words that are familiar. Readers rely on the ability to discern the ascenders and descenders of letters to read words. (i.e., b, d, g, p, etc.)</a:t>
            </a:r>
          </a:p>
          <a:p>
            <a:pPr marL="115888" indent="-115888">
              <a:lnSpc>
                <a:spcPct val="114000"/>
              </a:lnSpc>
              <a:buFont typeface="Arial" panose="020B0604020202020204" pitchFamily="34" charset="0"/>
              <a:buChar char="•"/>
            </a:pPr>
            <a:r>
              <a:rPr lang="en-US" sz="1200" dirty="0">
                <a:solidFill>
                  <a:schemeClr val="tx1"/>
                </a:solidFill>
              </a:rPr>
              <a:t>Uppercase should be limited to titles; large blocks of uppercase text are hard to read.</a:t>
            </a:r>
          </a:p>
        </p:txBody>
      </p:sp>
      <p:sp>
        <p:nvSpPr>
          <p:cNvPr id="19" name="Rectangle 18">
            <a:extLst>
              <a:ext uri="{FF2B5EF4-FFF2-40B4-BE49-F238E27FC236}">
                <a16:creationId xmlns:a16="http://schemas.microsoft.com/office/drawing/2014/main" id="{DDC5EBDD-607B-46A9-A167-BCF817D292D8}"/>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56897DC0-29C4-437D-BE24-069D26F5F078}"/>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E298B0-58C5-4AA4-B0FE-55C8708C491C}"/>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44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AD3585-FF53-44DB-9492-E5368D8B8431}"/>
              </a:ext>
            </a:extLst>
          </p:cNvPr>
          <p:cNvSpPr/>
          <p:nvPr/>
        </p:nvSpPr>
        <p:spPr>
          <a:xfrm>
            <a:off x="2427211" y="0"/>
            <a:ext cx="675463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91228ED-265F-3346-B501-06C2A099EF7F}"/>
              </a:ext>
            </a:extLst>
          </p:cNvPr>
          <p:cNvSpPr txBox="1"/>
          <p:nvPr/>
        </p:nvSpPr>
        <p:spPr>
          <a:xfrm>
            <a:off x="2484273" y="1116401"/>
            <a:ext cx="6558124" cy="492443"/>
          </a:xfrm>
          <a:prstGeom prst="rect">
            <a:avLst/>
          </a:prstGeom>
          <a:noFill/>
        </p:spPr>
        <p:txBody>
          <a:bodyPr wrap="square" rtlCol="0">
            <a:spAutoFit/>
          </a:bodyPr>
          <a:lstStyle/>
          <a:p>
            <a:r>
              <a:rPr lang="en-US" sz="2600" b="1" dirty="0">
                <a:solidFill>
                  <a:srgbClr val="055994"/>
                </a:solidFill>
              </a:rPr>
              <a:t>Accessible Elements for Print Materials</a:t>
            </a:r>
          </a:p>
        </p:txBody>
      </p:sp>
      <p:sp>
        <p:nvSpPr>
          <p:cNvPr id="6" name="TextBox 5">
            <a:extLst>
              <a:ext uri="{FF2B5EF4-FFF2-40B4-BE49-F238E27FC236}">
                <a16:creationId xmlns:a16="http://schemas.microsoft.com/office/drawing/2014/main" id="{6EB5FD64-BCD4-4092-A667-21901BBBC8BA}"/>
              </a:ext>
            </a:extLst>
          </p:cNvPr>
          <p:cNvSpPr txBox="1"/>
          <p:nvPr/>
        </p:nvSpPr>
        <p:spPr>
          <a:xfrm>
            <a:off x="2910980" y="1828958"/>
            <a:ext cx="4934353" cy="2088392"/>
          </a:xfrm>
          <a:prstGeom prst="rect">
            <a:avLst/>
          </a:prstGeom>
          <a:noFill/>
        </p:spPr>
        <p:txBody>
          <a:bodyPr wrap="square" rtlCol="0">
            <a:spAutoFit/>
          </a:bodyPr>
          <a:lstStyle/>
          <a:p>
            <a:pPr>
              <a:lnSpc>
                <a:spcPct val="114000"/>
              </a:lnSpc>
              <a:buClr>
                <a:schemeClr val="accent6">
                  <a:lumMod val="75000"/>
                </a:schemeClr>
              </a:buClr>
              <a:tabLst>
                <a:tab pos="2574925" algn="r"/>
              </a:tabLst>
            </a:pPr>
            <a:r>
              <a:rPr lang="en-US" sz="1400" dirty="0">
                <a:solidFill>
                  <a:srgbClr val="1E497D"/>
                </a:solidFill>
                <a:hlinkClick r:id="rId3" action="ppaction://hlinksldjump">
                  <a:extLst>
                    <a:ext uri="{A12FA001-AC4F-418D-AE19-62706E023703}">
                      <ahyp:hlinkClr xmlns:ahyp="http://schemas.microsoft.com/office/drawing/2018/hyperlinkcolor" val="tx"/>
                    </a:ext>
                  </a:extLst>
                </a:hlinkClick>
              </a:rPr>
              <a:t>Introduction</a:t>
            </a:r>
            <a:r>
              <a:rPr lang="en-US" sz="1400" dirty="0">
                <a:solidFill>
                  <a:srgbClr val="1E497D"/>
                </a:solidFill>
              </a:rPr>
              <a:t>	</a:t>
            </a:r>
            <a:r>
              <a:rPr lang="en-US" sz="1400" dirty="0">
                <a:solidFill>
                  <a:srgbClr val="1E497D"/>
                </a:solidFill>
                <a:hlinkClick r:id="rId3" action="ppaction://hlinksldjump">
                  <a:extLst>
                    <a:ext uri="{A12FA001-AC4F-418D-AE19-62706E023703}">
                      <ahyp:hlinkClr xmlns:ahyp="http://schemas.microsoft.com/office/drawing/2018/hyperlinkcolor" val="tx"/>
                    </a:ext>
                  </a:extLst>
                </a:hlinkClick>
              </a:rPr>
              <a:t>3</a:t>
            </a:r>
            <a:endParaRPr lang="en-US" sz="1400" dirty="0">
              <a:solidFill>
                <a:srgbClr val="1E497D"/>
              </a:solidFill>
            </a:endParaRPr>
          </a:p>
          <a:p>
            <a:pPr>
              <a:lnSpc>
                <a:spcPct val="114000"/>
              </a:lnSpc>
              <a:buClr>
                <a:schemeClr val="accent6">
                  <a:lumMod val="75000"/>
                </a:schemeClr>
              </a:buClr>
              <a:tabLst>
                <a:tab pos="2574925" algn="r"/>
              </a:tabLst>
            </a:pPr>
            <a:r>
              <a:rPr lang="en-US" sz="1400" dirty="0">
                <a:solidFill>
                  <a:srgbClr val="1E497D"/>
                </a:solidFill>
                <a:hlinkClick r:id="rId4" action="ppaction://hlinksldjump">
                  <a:extLst>
                    <a:ext uri="{A12FA001-AC4F-418D-AE19-62706E023703}">
                      <ahyp:hlinkClr xmlns:ahyp="http://schemas.microsoft.com/office/drawing/2018/hyperlinkcolor" val="tx"/>
                    </a:ext>
                  </a:extLst>
                </a:hlinkClick>
              </a:rPr>
              <a:t>Content</a:t>
            </a:r>
            <a:r>
              <a:rPr lang="en-US" sz="1400" dirty="0">
                <a:solidFill>
                  <a:srgbClr val="1E497D"/>
                </a:solidFill>
              </a:rPr>
              <a:t> 	</a:t>
            </a:r>
            <a:r>
              <a:rPr lang="en-US" sz="1400" dirty="0">
                <a:solidFill>
                  <a:srgbClr val="1E497D"/>
                </a:solidFill>
                <a:hlinkClick r:id="rId5" action="ppaction://hlinksldjump">
                  <a:extLst>
                    <a:ext uri="{A12FA001-AC4F-418D-AE19-62706E023703}">
                      <ahyp:hlinkClr xmlns:ahyp="http://schemas.microsoft.com/office/drawing/2018/hyperlinkcolor" val="tx"/>
                    </a:ext>
                  </a:extLst>
                </a:hlinkClick>
              </a:rPr>
              <a:t>4</a:t>
            </a:r>
            <a:endParaRPr lang="en-US" sz="1400" dirty="0">
              <a:solidFill>
                <a:srgbClr val="1E497D"/>
              </a:solidFill>
            </a:endParaRPr>
          </a:p>
          <a:p>
            <a:pPr>
              <a:lnSpc>
                <a:spcPct val="114000"/>
              </a:lnSpc>
              <a:buClr>
                <a:schemeClr val="accent6">
                  <a:lumMod val="75000"/>
                </a:schemeClr>
              </a:buClr>
              <a:tabLst>
                <a:tab pos="2574925" algn="r"/>
              </a:tabLst>
            </a:pPr>
            <a:r>
              <a:rPr lang="en-US" sz="1400" dirty="0">
                <a:solidFill>
                  <a:srgbClr val="1E497D"/>
                </a:solidFill>
                <a:hlinkClick r:id="rId5" action="ppaction://hlinksldjump">
                  <a:extLst>
                    <a:ext uri="{A12FA001-AC4F-418D-AE19-62706E023703}">
                      <ahyp:hlinkClr xmlns:ahyp="http://schemas.microsoft.com/office/drawing/2018/hyperlinkcolor" val="tx"/>
                    </a:ext>
                  </a:extLst>
                </a:hlinkClick>
              </a:rPr>
              <a:t>Design Layout</a:t>
            </a:r>
            <a:r>
              <a:rPr lang="en-US" sz="1400" dirty="0">
                <a:solidFill>
                  <a:srgbClr val="1E497D"/>
                </a:solidFill>
              </a:rPr>
              <a:t>	</a:t>
            </a:r>
            <a:r>
              <a:rPr lang="en-US" sz="1400" dirty="0">
                <a:solidFill>
                  <a:srgbClr val="1E497D"/>
                </a:solidFill>
                <a:hlinkClick r:id="rId5" action="ppaction://hlinksldjump">
                  <a:extLst>
                    <a:ext uri="{A12FA001-AC4F-418D-AE19-62706E023703}">
                      <ahyp:hlinkClr xmlns:ahyp="http://schemas.microsoft.com/office/drawing/2018/hyperlinkcolor" val="tx"/>
                    </a:ext>
                  </a:extLst>
                </a:hlinkClick>
              </a:rPr>
              <a:t>9</a:t>
            </a:r>
            <a:endParaRPr lang="en-US" sz="1400" dirty="0">
              <a:solidFill>
                <a:srgbClr val="1E497D"/>
              </a:solidFill>
            </a:endParaRPr>
          </a:p>
          <a:p>
            <a:pPr>
              <a:lnSpc>
                <a:spcPct val="114000"/>
              </a:lnSpc>
              <a:buClr>
                <a:schemeClr val="accent6">
                  <a:lumMod val="75000"/>
                </a:schemeClr>
              </a:buClr>
              <a:tabLst>
                <a:tab pos="2574925" algn="r"/>
              </a:tabLst>
            </a:pPr>
            <a:r>
              <a:rPr lang="en-US" sz="1400" dirty="0">
                <a:solidFill>
                  <a:srgbClr val="1E497D"/>
                </a:solidFill>
                <a:hlinkClick r:id="rId6" action="ppaction://hlinksldjump">
                  <a:extLst>
                    <a:ext uri="{A12FA001-AC4F-418D-AE19-62706E023703}">
                      <ahyp:hlinkClr xmlns:ahyp="http://schemas.microsoft.com/office/drawing/2018/hyperlinkcolor" val="tx"/>
                    </a:ext>
                  </a:extLst>
                </a:hlinkClick>
              </a:rPr>
              <a:t>Graphic Design</a:t>
            </a:r>
            <a:r>
              <a:rPr lang="en-US" sz="1400" dirty="0">
                <a:solidFill>
                  <a:srgbClr val="1E497D"/>
                </a:solidFill>
              </a:rPr>
              <a:t>	</a:t>
            </a:r>
            <a:r>
              <a:rPr lang="en-US" sz="1400" dirty="0">
                <a:solidFill>
                  <a:srgbClr val="1E497D"/>
                </a:solidFill>
                <a:hlinkClick r:id="rId6" action="ppaction://hlinksldjump">
                  <a:extLst>
                    <a:ext uri="{A12FA001-AC4F-418D-AE19-62706E023703}">
                      <ahyp:hlinkClr xmlns:ahyp="http://schemas.microsoft.com/office/drawing/2018/hyperlinkcolor" val="tx"/>
                    </a:ext>
                  </a:extLst>
                </a:hlinkClick>
              </a:rPr>
              <a:t>12</a:t>
            </a:r>
            <a:endParaRPr lang="en-US" sz="1400" dirty="0">
              <a:solidFill>
                <a:srgbClr val="1E497D"/>
              </a:solidFill>
            </a:endParaRPr>
          </a:p>
          <a:p>
            <a:pPr>
              <a:lnSpc>
                <a:spcPct val="114000"/>
              </a:lnSpc>
              <a:buClr>
                <a:schemeClr val="accent6">
                  <a:lumMod val="75000"/>
                </a:schemeClr>
              </a:buClr>
              <a:tabLst>
                <a:tab pos="2574925" algn="r"/>
              </a:tabLst>
            </a:pPr>
            <a:r>
              <a:rPr lang="en-US" sz="1400" dirty="0">
                <a:solidFill>
                  <a:srgbClr val="1E497D"/>
                </a:solidFill>
                <a:hlinkClick r:id="rId7" action="ppaction://hlinksldjump">
                  <a:extLst>
                    <a:ext uri="{A12FA001-AC4F-418D-AE19-62706E023703}">
                      <ahyp:hlinkClr xmlns:ahyp="http://schemas.microsoft.com/office/drawing/2018/hyperlinkcolor" val="tx"/>
                    </a:ext>
                  </a:extLst>
                </a:hlinkClick>
              </a:rPr>
              <a:t>Use of Images </a:t>
            </a:r>
            <a:r>
              <a:rPr lang="en-US" sz="1400" dirty="0">
                <a:solidFill>
                  <a:srgbClr val="1E497D"/>
                </a:solidFill>
              </a:rPr>
              <a:t>	</a:t>
            </a:r>
            <a:r>
              <a:rPr lang="en-US" sz="1400" dirty="0">
                <a:solidFill>
                  <a:srgbClr val="1E497D"/>
                </a:solidFill>
                <a:hlinkClick r:id="rId7" action="ppaction://hlinksldjump">
                  <a:extLst>
                    <a:ext uri="{A12FA001-AC4F-418D-AE19-62706E023703}">
                      <ahyp:hlinkClr xmlns:ahyp="http://schemas.microsoft.com/office/drawing/2018/hyperlinkcolor" val="tx"/>
                    </a:ext>
                  </a:extLst>
                </a:hlinkClick>
              </a:rPr>
              <a:t>27</a:t>
            </a:r>
            <a:endParaRPr lang="en-US" sz="1400" dirty="0">
              <a:solidFill>
                <a:srgbClr val="1E497D"/>
              </a:solidFill>
            </a:endParaRPr>
          </a:p>
          <a:p>
            <a:pPr>
              <a:lnSpc>
                <a:spcPct val="114000"/>
              </a:lnSpc>
              <a:buClr>
                <a:schemeClr val="accent6">
                  <a:lumMod val="75000"/>
                </a:schemeClr>
              </a:buClr>
              <a:tabLst>
                <a:tab pos="2574925" algn="r"/>
              </a:tabLst>
            </a:pPr>
            <a:r>
              <a:rPr lang="en-US" sz="1400" dirty="0">
                <a:solidFill>
                  <a:srgbClr val="1E497D"/>
                </a:solidFill>
                <a:hlinkClick r:id="rId8" action="ppaction://hlinksldjump">
                  <a:extLst>
                    <a:ext uri="{A12FA001-AC4F-418D-AE19-62706E023703}">
                      <ahyp:hlinkClr xmlns:ahyp="http://schemas.microsoft.com/office/drawing/2018/hyperlinkcolor" val="tx"/>
                    </a:ext>
                  </a:extLst>
                </a:hlinkClick>
              </a:rPr>
              <a:t>Resources</a:t>
            </a:r>
            <a:r>
              <a:rPr lang="en-US" sz="1400" dirty="0">
                <a:solidFill>
                  <a:srgbClr val="1E497D"/>
                </a:solidFill>
              </a:rPr>
              <a:t>  	</a:t>
            </a:r>
            <a:r>
              <a:rPr lang="en-US" sz="1400" dirty="0">
                <a:solidFill>
                  <a:srgbClr val="1E497D"/>
                </a:solidFill>
                <a:hlinkClick r:id="rId8" action="ppaction://hlinksldjump">
                  <a:extLst>
                    <a:ext uri="{A12FA001-AC4F-418D-AE19-62706E023703}">
                      <ahyp:hlinkClr xmlns:ahyp="http://schemas.microsoft.com/office/drawing/2018/hyperlinkcolor" val="tx"/>
                    </a:ext>
                  </a:extLst>
                </a:hlinkClick>
              </a:rPr>
              <a:t>30</a:t>
            </a:r>
            <a:endParaRPr lang="en-US" sz="1400" dirty="0">
              <a:solidFill>
                <a:srgbClr val="1E497D"/>
              </a:solidFill>
            </a:endParaRPr>
          </a:p>
          <a:p>
            <a:pPr>
              <a:lnSpc>
                <a:spcPct val="114000"/>
              </a:lnSpc>
              <a:buClr>
                <a:schemeClr val="accent6">
                  <a:lumMod val="75000"/>
                </a:schemeClr>
              </a:buClr>
              <a:tabLst>
                <a:tab pos="3889375" algn="r"/>
              </a:tabLst>
            </a:pPr>
            <a:endParaRPr lang="en-US" sz="1400" dirty="0">
              <a:solidFill>
                <a:schemeClr val="tx1">
                  <a:lumMod val="95000"/>
                  <a:lumOff val="5000"/>
                </a:schemeClr>
              </a:solidFill>
            </a:endParaRPr>
          </a:p>
          <a:p>
            <a:endParaRPr lang="en-US" dirty="0">
              <a:solidFill>
                <a:schemeClr val="tx1">
                  <a:lumMod val="85000"/>
                  <a:lumOff val="15000"/>
                </a:schemeClr>
              </a:solidFill>
            </a:endParaRPr>
          </a:p>
        </p:txBody>
      </p:sp>
      <p:sp>
        <p:nvSpPr>
          <p:cNvPr id="4" name="Slide Number Placeholder 2">
            <a:extLst>
              <a:ext uri="{FF2B5EF4-FFF2-40B4-BE49-F238E27FC236}">
                <a16:creationId xmlns:a16="http://schemas.microsoft.com/office/drawing/2014/main" id="{8C9E8035-4F69-48A5-AA97-709B8E14B297}"/>
              </a:ext>
            </a:extLst>
          </p:cNvPr>
          <p:cNvSpPr>
            <a:spLocks noGrp="1"/>
          </p:cNvSpPr>
          <p:nvPr>
            <p:ph type="sldNum" sz="quarter" idx="12"/>
          </p:nvPr>
        </p:nvSpPr>
        <p:spPr>
          <a:xfrm>
            <a:off x="6908799" y="4799857"/>
            <a:ext cx="2133600" cy="273844"/>
          </a:xfrm>
        </p:spPr>
        <p:txBody>
          <a:bodyPr/>
          <a:lstStyle/>
          <a:p>
            <a:pPr>
              <a:defRPr/>
            </a:pPr>
            <a:r>
              <a:rPr lang="en-US" sz="1000" dirty="0">
                <a:solidFill>
                  <a:srgbClr val="055994"/>
                </a:solidFill>
                <a:latin typeface="Calibri"/>
              </a:rPr>
              <a:t>page </a:t>
            </a:r>
            <a:fld id="{6DB331BA-60C7-4DF8-B5F3-0BBFFC00F85A}" type="slidenum">
              <a:rPr lang="en-US" sz="1000" smtClean="0">
                <a:solidFill>
                  <a:srgbClr val="055994"/>
                </a:solidFill>
                <a:latin typeface="Calibri"/>
              </a:rPr>
              <a:pPr>
                <a:defRPr/>
              </a:pPr>
              <a:t>2</a:t>
            </a:fld>
            <a:endParaRPr lang="en-US" sz="1000" dirty="0">
              <a:solidFill>
                <a:srgbClr val="055994"/>
              </a:solidFill>
              <a:latin typeface="Calibri"/>
            </a:endParaRPr>
          </a:p>
        </p:txBody>
      </p:sp>
      <p:sp>
        <p:nvSpPr>
          <p:cNvPr id="5" name="Footer Placeholder 1">
            <a:extLst>
              <a:ext uri="{FF2B5EF4-FFF2-40B4-BE49-F238E27FC236}">
                <a16:creationId xmlns:a16="http://schemas.microsoft.com/office/drawing/2014/main" id="{9ABEF8F5-90FE-4BE1-97FF-4BEBB1582985}"/>
              </a:ext>
            </a:extLst>
          </p:cNvPr>
          <p:cNvSpPr txBox="1">
            <a:spLocks/>
          </p:cNvSpPr>
          <p:nvPr/>
        </p:nvSpPr>
        <p:spPr>
          <a:xfrm>
            <a:off x="2484273" y="4799857"/>
            <a:ext cx="5260895" cy="273844"/>
          </a:xfrm>
          <a:prstGeom prst="rect">
            <a:avLst/>
          </a:prstGeom>
        </p:spPr>
        <p:txBody>
          <a:bodyPr/>
          <a:lstStyle>
            <a:defPPr>
              <a:defRPr lang="en-US"/>
            </a:defPPr>
            <a:lvl1pPr marL="0" algn="l" defTabSz="456734" rtl="0" eaLnBrk="1" latinLnBrk="0" hangingPunct="1">
              <a:defRPr sz="1800" kern="1200">
                <a:solidFill>
                  <a:schemeClr val="tx1"/>
                </a:solidFill>
                <a:latin typeface="+mn-lt"/>
                <a:ea typeface="+mn-ea"/>
                <a:cs typeface="+mn-cs"/>
              </a:defRPr>
            </a:lvl1pPr>
            <a:lvl2pPr marL="456734" algn="l" defTabSz="456734" rtl="0" eaLnBrk="1" latinLnBrk="0" hangingPunct="1">
              <a:defRPr sz="1800" kern="1200">
                <a:solidFill>
                  <a:schemeClr val="tx1"/>
                </a:solidFill>
                <a:latin typeface="+mn-lt"/>
                <a:ea typeface="+mn-ea"/>
                <a:cs typeface="+mn-cs"/>
              </a:defRPr>
            </a:lvl2pPr>
            <a:lvl3pPr marL="913523" algn="l" defTabSz="456734" rtl="0" eaLnBrk="1" latinLnBrk="0" hangingPunct="1">
              <a:defRPr sz="1800" kern="1200">
                <a:solidFill>
                  <a:schemeClr val="tx1"/>
                </a:solidFill>
                <a:latin typeface="+mn-lt"/>
                <a:ea typeface="+mn-ea"/>
                <a:cs typeface="+mn-cs"/>
              </a:defRPr>
            </a:lvl3pPr>
            <a:lvl4pPr marL="1370274" algn="l" defTabSz="456734" rtl="0" eaLnBrk="1" latinLnBrk="0" hangingPunct="1">
              <a:defRPr sz="1800" kern="1200">
                <a:solidFill>
                  <a:schemeClr val="tx1"/>
                </a:solidFill>
                <a:latin typeface="+mn-lt"/>
                <a:ea typeface="+mn-ea"/>
                <a:cs typeface="+mn-cs"/>
              </a:defRPr>
            </a:lvl4pPr>
            <a:lvl5pPr marL="1827044" algn="l" defTabSz="456734" rtl="0" eaLnBrk="1" latinLnBrk="0" hangingPunct="1">
              <a:defRPr sz="1800" kern="1200">
                <a:solidFill>
                  <a:schemeClr val="tx1"/>
                </a:solidFill>
                <a:latin typeface="+mn-lt"/>
                <a:ea typeface="+mn-ea"/>
                <a:cs typeface="+mn-cs"/>
              </a:defRPr>
            </a:lvl5pPr>
            <a:lvl6pPr marL="2283777" algn="l" defTabSz="456734" rtl="0" eaLnBrk="1" latinLnBrk="0" hangingPunct="1">
              <a:defRPr sz="1800" kern="1200">
                <a:solidFill>
                  <a:schemeClr val="tx1"/>
                </a:solidFill>
                <a:latin typeface="+mn-lt"/>
                <a:ea typeface="+mn-ea"/>
                <a:cs typeface="+mn-cs"/>
              </a:defRPr>
            </a:lvl6pPr>
            <a:lvl7pPr marL="2740511" algn="l" defTabSz="456734" rtl="0" eaLnBrk="1" latinLnBrk="0" hangingPunct="1">
              <a:defRPr sz="1800" kern="1200">
                <a:solidFill>
                  <a:schemeClr val="tx1"/>
                </a:solidFill>
                <a:latin typeface="+mn-lt"/>
                <a:ea typeface="+mn-ea"/>
                <a:cs typeface="+mn-cs"/>
              </a:defRPr>
            </a:lvl7pPr>
            <a:lvl8pPr marL="3197280" algn="l" defTabSz="456734" rtl="0" eaLnBrk="1" latinLnBrk="0" hangingPunct="1">
              <a:defRPr sz="1800" kern="1200">
                <a:solidFill>
                  <a:schemeClr val="tx1"/>
                </a:solidFill>
                <a:latin typeface="+mn-lt"/>
                <a:ea typeface="+mn-ea"/>
                <a:cs typeface="+mn-cs"/>
              </a:defRPr>
            </a:lvl8pPr>
            <a:lvl9pPr marL="3654037" algn="l" defTabSz="456734" rtl="0" eaLnBrk="1" latinLnBrk="0" hangingPunct="1">
              <a:defRPr sz="1800" kern="1200">
                <a:solidFill>
                  <a:schemeClr val="tx1"/>
                </a:solidFill>
                <a:latin typeface="+mn-lt"/>
                <a:ea typeface="+mn-ea"/>
                <a:cs typeface="+mn-cs"/>
              </a:defRPr>
            </a:lvl9pPr>
          </a:lstStyle>
          <a:p>
            <a:r>
              <a:rPr lang="en-US" sz="800">
                <a:solidFill>
                  <a:srgbClr val="055994"/>
                </a:solidFill>
                <a:latin typeface="Calibri"/>
              </a:rPr>
              <a:t>Prepared by the Institute for Human Centered Design for the Massachusetts Department of Public Health</a:t>
            </a:r>
            <a:endParaRPr lang="en-US" sz="800" dirty="0">
              <a:solidFill>
                <a:srgbClr val="055994"/>
              </a:solidFill>
              <a:latin typeface="Calibri"/>
            </a:endParaRPr>
          </a:p>
        </p:txBody>
      </p:sp>
      <p:pic>
        <p:nvPicPr>
          <p:cNvPr id="7" name="Picture 6" descr="Commonwealth of Massachusetts Department of Public Health Logo">
            <a:extLst>
              <a:ext uri="{FF2B5EF4-FFF2-40B4-BE49-F238E27FC236}">
                <a16:creationId xmlns:a16="http://schemas.microsoft.com/office/drawing/2014/main" id="{0FB7C2D0-B648-416F-96F2-F7F2730FC1D1}"/>
              </a:ext>
            </a:extLst>
          </p:cNvPr>
          <p:cNvPicPr>
            <a:picLocks noChangeAspect="1"/>
          </p:cNvPicPr>
          <p:nvPr/>
        </p:nvPicPr>
        <p:blipFill>
          <a:blip r:embed="rId9"/>
          <a:stretch>
            <a:fillRect/>
          </a:stretch>
        </p:blipFill>
        <p:spPr>
          <a:xfrm>
            <a:off x="190466" y="1475230"/>
            <a:ext cx="2051548" cy="2034013"/>
          </a:xfrm>
          <a:prstGeom prst="rect">
            <a:avLst/>
          </a:prstGeom>
          <a:ln>
            <a:noFill/>
          </a:ln>
        </p:spPr>
      </p:pic>
      <p:cxnSp>
        <p:nvCxnSpPr>
          <p:cNvPr id="8" name="Straight Connector 7">
            <a:extLst>
              <a:ext uri="{FF2B5EF4-FFF2-40B4-BE49-F238E27FC236}">
                <a16:creationId xmlns:a16="http://schemas.microsoft.com/office/drawing/2014/main" id="{DE97C1A9-4E93-4B48-A1AC-0E066C2BCB13}"/>
              </a:ext>
              <a:ext uri="{C183D7F6-B498-43B3-948B-1728B52AA6E4}">
                <adec:decorative xmlns:adec="http://schemas.microsoft.com/office/drawing/2017/decorative" val="1"/>
              </a:ext>
            </a:extLst>
          </p:cNvPr>
          <p:cNvCxnSpPr/>
          <p:nvPr/>
        </p:nvCxnSpPr>
        <p:spPr>
          <a:xfrm>
            <a:off x="2389370" y="0"/>
            <a:ext cx="0" cy="5143500"/>
          </a:xfrm>
          <a:prstGeom prst="line">
            <a:avLst/>
          </a:prstGeom>
          <a:ln w="57150">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2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AD57E02-792A-49AB-9DD2-FBBD14DFE8F8}"/>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D609D3C-9461-46B6-BEB4-720117F98889}"/>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35" name="TextBox 34">
            <a:extLst>
              <a:ext uri="{FF2B5EF4-FFF2-40B4-BE49-F238E27FC236}">
                <a16:creationId xmlns:a16="http://schemas.microsoft.com/office/drawing/2014/main" id="{8C22619E-6CD2-46BD-A765-219E22B8681D}"/>
              </a:ext>
            </a:extLst>
          </p:cNvPr>
          <p:cNvSpPr txBox="1"/>
          <p:nvPr/>
        </p:nvSpPr>
        <p:spPr>
          <a:xfrm>
            <a:off x="2659855" y="20637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Font/Typeface Choice </a:t>
            </a:r>
            <a:r>
              <a:rPr lang="en-US" sz="1400" i="1" dirty="0">
                <a:solidFill>
                  <a:schemeClr val="tx1">
                    <a:lumMod val="85000"/>
                    <a:lumOff val="15000"/>
                  </a:schemeClr>
                </a:solidFill>
              </a:rPr>
              <a:t>continued</a:t>
            </a:r>
            <a:endParaRPr lang="en-US" sz="1400" b="1" dirty="0">
              <a:solidFill>
                <a:schemeClr val="tx1">
                  <a:lumMod val="85000"/>
                  <a:lumOff val="15000"/>
                </a:schemeClr>
              </a:solidFill>
            </a:endParaRPr>
          </a:p>
        </p:txBody>
      </p:sp>
      <p:sp>
        <p:nvSpPr>
          <p:cNvPr id="17" name="TextBox 16">
            <a:extLst>
              <a:ext uri="{FF2B5EF4-FFF2-40B4-BE49-F238E27FC236}">
                <a16:creationId xmlns:a16="http://schemas.microsoft.com/office/drawing/2014/main" id="{7E8C01A1-6D54-4F65-B058-BF63564E9E70}"/>
              </a:ext>
            </a:extLst>
          </p:cNvPr>
          <p:cNvSpPr txBox="1"/>
          <p:nvPr/>
        </p:nvSpPr>
        <p:spPr>
          <a:xfrm>
            <a:off x="2730641" y="901849"/>
            <a:ext cx="2104632" cy="523220"/>
          </a:xfrm>
          <a:prstGeom prst="rect">
            <a:avLst/>
          </a:prstGeom>
          <a:noFill/>
          <a:ln w="19050">
            <a:solidFill>
              <a:srgbClr val="055994"/>
            </a:solidFill>
          </a:ln>
        </p:spPr>
        <p:txBody>
          <a:bodyPr wrap="square" rtlCol="0">
            <a:spAutoFit/>
          </a:bodyPr>
          <a:lstStyle/>
          <a:p>
            <a:r>
              <a:rPr lang="en-US" sz="1400" dirty="0">
                <a:latin typeface="Tw Cen MT Condensed" panose="020B0606020104020203" pitchFamily="34" charset="0"/>
              </a:rPr>
              <a:t>Extra thin, </a:t>
            </a:r>
            <a:r>
              <a:rPr lang="en-US" sz="1400" b="1" dirty="0">
                <a:latin typeface="Tw Cen MT Condensed" panose="020B0606020104020203" pitchFamily="34" charset="0"/>
              </a:rPr>
              <a:t>extra black</a:t>
            </a:r>
            <a:r>
              <a:rPr lang="en-US" sz="1400" dirty="0">
                <a:latin typeface="Tw Cen MT Condensed" panose="020B0606020104020203" pitchFamily="34" charset="0"/>
              </a:rPr>
              <a:t>, </a:t>
            </a:r>
            <a:r>
              <a:rPr lang="en-US" sz="1400" i="1" dirty="0">
                <a:latin typeface="Tw Cen MT Condensed" panose="020B0606020104020203" pitchFamily="34" charset="0"/>
              </a:rPr>
              <a:t>italic</a:t>
            </a:r>
            <a:r>
              <a:rPr lang="en-US" sz="1400" dirty="0">
                <a:latin typeface="Tw Cen MT Condensed" panose="020B0606020104020203" pitchFamily="34" charset="0"/>
              </a:rPr>
              <a:t>, and condensed fonts are less legible.</a:t>
            </a:r>
            <a:endParaRPr lang="en-US" sz="1400" dirty="0">
              <a:solidFill>
                <a:schemeClr val="tx1">
                  <a:lumMod val="85000"/>
                  <a:lumOff val="15000"/>
                </a:schemeClr>
              </a:solidFill>
              <a:latin typeface="Tw Cen MT Condensed" panose="020B0606020104020203" pitchFamily="34" charset="0"/>
              <a:cs typeface="Times New Roman" pitchFamily="18" charset="0"/>
            </a:endParaRPr>
          </a:p>
        </p:txBody>
      </p:sp>
      <p:sp>
        <p:nvSpPr>
          <p:cNvPr id="19" name="TextBox 18">
            <a:extLst>
              <a:ext uri="{FF2B5EF4-FFF2-40B4-BE49-F238E27FC236}">
                <a16:creationId xmlns:a16="http://schemas.microsoft.com/office/drawing/2014/main" id="{1299803B-225A-4061-A4D4-E45B335D2BFC}"/>
              </a:ext>
            </a:extLst>
          </p:cNvPr>
          <p:cNvSpPr txBox="1"/>
          <p:nvPr/>
        </p:nvSpPr>
        <p:spPr>
          <a:xfrm>
            <a:off x="4913320" y="912022"/>
            <a:ext cx="2199333" cy="501419"/>
          </a:xfrm>
          <a:prstGeom prst="rect">
            <a:avLst/>
          </a:prstGeom>
          <a:noFill/>
          <a:ln w="19050">
            <a:solidFill>
              <a:srgbClr val="055994"/>
            </a:solidFill>
          </a:ln>
        </p:spPr>
        <p:txBody>
          <a:bodyPr wrap="square" rtlCol="0">
            <a:spAutoFit/>
          </a:bodyPr>
          <a:lstStyle/>
          <a:p>
            <a:pPr>
              <a:lnSpc>
                <a:spcPct val="114000"/>
              </a:lnSpc>
            </a:pPr>
            <a:r>
              <a:rPr lang="en-US" sz="1200" i="1" dirty="0">
                <a:cs typeface="Times New Roman" pitchFamily="18" charset="0"/>
              </a:rPr>
              <a:t>San serif type can be more legible based on the font choice.</a:t>
            </a:r>
          </a:p>
        </p:txBody>
      </p:sp>
      <p:sp>
        <p:nvSpPr>
          <p:cNvPr id="26" name="Line Callout 1 (Border and Accent Bar) 1">
            <a:extLst>
              <a:ext uri="{FF2B5EF4-FFF2-40B4-BE49-F238E27FC236}">
                <a16:creationId xmlns:a16="http://schemas.microsoft.com/office/drawing/2014/main" id="{434D6608-6CE4-49E3-8BFE-63848F536D3B}"/>
              </a:ext>
            </a:extLst>
          </p:cNvPr>
          <p:cNvSpPr/>
          <p:nvPr/>
        </p:nvSpPr>
        <p:spPr>
          <a:xfrm>
            <a:off x="7271723" y="901857"/>
            <a:ext cx="1719877" cy="922424"/>
          </a:xfrm>
          <a:prstGeom prst="accentBorderCallout1">
            <a:avLst>
              <a:gd name="adj1" fmla="val 18750"/>
              <a:gd name="adj2" fmla="val -3120"/>
              <a:gd name="adj3" fmla="val 19128"/>
              <a:gd name="adj4" fmla="val -7874"/>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200" dirty="0">
                <a:solidFill>
                  <a:schemeClr val="tx1"/>
                </a:solidFill>
              </a:rPr>
              <a:t>When using italic ensure that it is a simple, clean font and an appropriate size.</a:t>
            </a:r>
          </a:p>
        </p:txBody>
      </p:sp>
      <p:pic>
        <p:nvPicPr>
          <p:cNvPr id="29" name="Picture 6" descr="An example of a very fancy cursive script.">
            <a:extLst>
              <a:ext uri="{FF2B5EF4-FFF2-40B4-BE49-F238E27FC236}">
                <a16:creationId xmlns:a16="http://schemas.microsoft.com/office/drawing/2014/main" id="{43C0CA25-7AFC-4297-B8CA-E4D9638D6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767" y="2461418"/>
            <a:ext cx="1210275" cy="1663070"/>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4" descr="An example of a decorative font.">
            <a:extLst>
              <a:ext uri="{FF2B5EF4-FFF2-40B4-BE49-F238E27FC236}">
                <a16:creationId xmlns:a16="http://schemas.microsoft.com/office/drawing/2014/main" id="{E333228C-80AD-4DDA-8243-B4A8D2C0D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325" y="2714097"/>
            <a:ext cx="1966754" cy="1157711"/>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Line Callout 1 (Border and Accent Bar) 1">
            <a:extLst>
              <a:ext uri="{FF2B5EF4-FFF2-40B4-BE49-F238E27FC236}">
                <a16:creationId xmlns:a16="http://schemas.microsoft.com/office/drawing/2014/main" id="{89140AFB-5C7B-453E-A47D-8E9E224F1154}"/>
              </a:ext>
            </a:extLst>
          </p:cNvPr>
          <p:cNvSpPr/>
          <p:nvPr/>
        </p:nvSpPr>
        <p:spPr>
          <a:xfrm>
            <a:off x="6658309" y="2699508"/>
            <a:ext cx="2403133" cy="1280533"/>
          </a:xfrm>
          <a:prstGeom prst="accentBorderCallout1">
            <a:avLst>
              <a:gd name="adj1" fmla="val 18160"/>
              <a:gd name="adj2" fmla="val -3837"/>
              <a:gd name="adj3" fmla="val 18561"/>
              <a:gd name="adj4" fmla="val -7424"/>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200" dirty="0">
                <a:solidFill>
                  <a:schemeClr val="tx1"/>
                </a:solidFill>
              </a:rPr>
              <a:t>Avoid the use of display fonts and decorative fonts that have distinct variations. If they must be used, the content should always be repeated within body content. </a:t>
            </a:r>
            <a:endParaRPr lang="en-US" sz="1200" b="1" i="1" dirty="0">
              <a:solidFill>
                <a:srgbClr val="002060"/>
              </a:solidFill>
            </a:endParaRPr>
          </a:p>
        </p:txBody>
      </p:sp>
      <p:sp>
        <p:nvSpPr>
          <p:cNvPr id="25" name="Rectangle 24">
            <a:extLst>
              <a:ext uri="{FF2B5EF4-FFF2-40B4-BE49-F238E27FC236}">
                <a16:creationId xmlns:a16="http://schemas.microsoft.com/office/drawing/2014/main" id="{F08C3FE2-C8A5-4846-87B9-48C596123CAB}"/>
              </a:ext>
              <a:ext uri="{C183D7F6-B498-43B3-948B-1728B52AA6E4}">
                <adec:decorative xmlns:adec="http://schemas.microsoft.com/office/drawing/2017/decorative" val="1"/>
              </a:ext>
            </a:extLst>
          </p:cNvPr>
          <p:cNvSpPr/>
          <p:nvPr/>
        </p:nvSpPr>
        <p:spPr>
          <a:xfrm>
            <a:off x="2730641" y="2365082"/>
            <a:ext cx="3695603" cy="1859954"/>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2321E671-4D20-4C95-B047-80975A8D8C0A}"/>
              </a:ext>
              <a:ext uri="{C183D7F6-B498-43B3-948B-1728B52AA6E4}">
                <adec:decorative xmlns:adec="http://schemas.microsoft.com/office/drawing/2017/decorative" val="1"/>
              </a:ext>
            </a:extLst>
          </p:cNvPr>
          <p:cNvCxnSpPr>
            <a:cxnSpLocks/>
          </p:cNvCxnSpPr>
          <p:nvPr/>
        </p:nvCxnSpPr>
        <p:spPr>
          <a:xfrm>
            <a:off x="2730641" y="2082627"/>
            <a:ext cx="626095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52C9A38-4C37-4311-BDBD-2854B81E4C48}"/>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45BF30E-08DF-407F-9684-8B89788EB838}"/>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6541FD-ABB3-4D5E-B967-173B3C5B15C5}"/>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39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947216E-C700-4613-BECC-1E0908B806EB}"/>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E2BE814-D104-46AD-ADB3-9D2C5A2D3B00}"/>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5" name="TextBox 4">
            <a:extLst>
              <a:ext uri="{FF2B5EF4-FFF2-40B4-BE49-F238E27FC236}">
                <a16:creationId xmlns:a16="http://schemas.microsoft.com/office/drawing/2014/main" id="{ABAE5095-B89A-4A3B-B42C-F69CE2AB1596}"/>
              </a:ext>
            </a:extLst>
          </p:cNvPr>
          <p:cNvSpPr txBox="1"/>
          <p:nvPr/>
        </p:nvSpPr>
        <p:spPr>
          <a:xfrm>
            <a:off x="2659855" y="20637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Font/Typeface Choice </a:t>
            </a:r>
            <a:r>
              <a:rPr lang="en-US" sz="1400" i="1" dirty="0">
                <a:solidFill>
                  <a:schemeClr val="tx1">
                    <a:lumMod val="85000"/>
                    <a:lumOff val="15000"/>
                  </a:schemeClr>
                </a:solidFill>
              </a:rPr>
              <a:t>continued</a:t>
            </a:r>
            <a:endParaRPr lang="en-US" sz="1400" b="1" dirty="0">
              <a:solidFill>
                <a:schemeClr val="tx1">
                  <a:lumMod val="85000"/>
                  <a:lumOff val="15000"/>
                </a:schemeClr>
              </a:solidFill>
            </a:endParaRPr>
          </a:p>
        </p:txBody>
      </p:sp>
      <p:sp>
        <p:nvSpPr>
          <p:cNvPr id="7" name="TextBox 6">
            <a:extLst>
              <a:ext uri="{FF2B5EF4-FFF2-40B4-BE49-F238E27FC236}">
                <a16:creationId xmlns:a16="http://schemas.microsoft.com/office/drawing/2014/main" id="{09FF201C-0474-421D-87B3-B6682A6657CE}"/>
              </a:ext>
            </a:extLst>
          </p:cNvPr>
          <p:cNvSpPr txBox="1"/>
          <p:nvPr/>
        </p:nvSpPr>
        <p:spPr>
          <a:xfrm>
            <a:off x="2759242" y="1212221"/>
            <a:ext cx="2515561" cy="922432"/>
          </a:xfrm>
          <a:prstGeom prst="rect">
            <a:avLst/>
          </a:prstGeom>
          <a:noFill/>
          <a:ln w="19050">
            <a:solidFill>
              <a:srgbClr val="055994"/>
            </a:solidFill>
          </a:ln>
        </p:spPr>
        <p:txBody>
          <a:bodyPr wrap="square" rtlCol="0">
            <a:spAutoFit/>
          </a:bodyPr>
          <a:lstStyle/>
          <a:p>
            <a:pPr>
              <a:lnSpc>
                <a:spcPct val="114000"/>
              </a:lnSpc>
            </a:pPr>
            <a:r>
              <a:rPr lang="en-US" sz="1200" dirty="0">
                <a:latin typeface="+mj-lt"/>
                <a:cs typeface="Arial" panose="020B0604020202020204" pitchFamily="34" charset="0"/>
              </a:rPr>
              <a:t>Avoid the use of Roman numerals, as they can be perceived as letters and not numbers.</a:t>
            </a:r>
          </a:p>
          <a:p>
            <a:pPr>
              <a:lnSpc>
                <a:spcPct val="114000"/>
              </a:lnSpc>
            </a:pPr>
            <a:r>
              <a:rPr lang="en-US" sz="1200" dirty="0">
                <a:latin typeface="+mj-lt"/>
                <a:cs typeface="Arial" panose="020B0604020202020204" pitchFamily="34" charset="0"/>
              </a:rPr>
              <a:t>(I., II., III., IV. or  i., ii., iii., iv. etc.)</a:t>
            </a:r>
          </a:p>
        </p:txBody>
      </p:sp>
      <p:sp>
        <p:nvSpPr>
          <p:cNvPr id="6" name="TextBox 5">
            <a:extLst>
              <a:ext uri="{FF2B5EF4-FFF2-40B4-BE49-F238E27FC236}">
                <a16:creationId xmlns:a16="http://schemas.microsoft.com/office/drawing/2014/main" id="{F2F1ECD7-E524-4425-8685-4E509A0437EF}"/>
              </a:ext>
            </a:extLst>
          </p:cNvPr>
          <p:cNvSpPr txBox="1"/>
          <p:nvPr/>
        </p:nvSpPr>
        <p:spPr>
          <a:xfrm>
            <a:off x="5714040" y="1430001"/>
            <a:ext cx="2009240" cy="501419"/>
          </a:xfrm>
          <a:prstGeom prst="rect">
            <a:avLst/>
          </a:prstGeom>
          <a:noFill/>
          <a:ln w="19050">
            <a:solidFill>
              <a:srgbClr val="055994"/>
            </a:solidFill>
          </a:ln>
        </p:spPr>
        <p:txBody>
          <a:bodyPr wrap="square" rtlCol="0">
            <a:spAutoFit/>
          </a:bodyPr>
          <a:lstStyle/>
          <a:p>
            <a:pPr>
              <a:lnSpc>
                <a:spcPct val="114000"/>
              </a:lnSpc>
            </a:pPr>
            <a:r>
              <a:rPr lang="en-US" sz="1200" dirty="0">
                <a:cs typeface="Arial" panose="020B0604020202020204" pitchFamily="34" charset="0"/>
              </a:rPr>
              <a:t>Use Arabic numbers instead.</a:t>
            </a:r>
          </a:p>
          <a:p>
            <a:pPr>
              <a:lnSpc>
                <a:spcPct val="114000"/>
              </a:lnSpc>
            </a:pPr>
            <a:r>
              <a:rPr lang="en-US" sz="1200" dirty="0">
                <a:cs typeface="Arial" panose="020B0604020202020204" pitchFamily="34" charset="0"/>
              </a:rPr>
              <a:t>(1, 2, 3, 4, etc.)</a:t>
            </a:r>
          </a:p>
        </p:txBody>
      </p:sp>
      <p:sp>
        <p:nvSpPr>
          <p:cNvPr id="9" name="Line Callout 2 (Border and Accent Bar) 13">
            <a:extLst>
              <a:ext uri="{FF2B5EF4-FFF2-40B4-BE49-F238E27FC236}">
                <a16:creationId xmlns:a16="http://schemas.microsoft.com/office/drawing/2014/main" id="{21792E23-DF2E-4789-9B48-C4F317858F84}"/>
              </a:ext>
            </a:extLst>
          </p:cNvPr>
          <p:cNvSpPr/>
          <p:nvPr/>
        </p:nvSpPr>
        <p:spPr>
          <a:xfrm>
            <a:off x="3928821" y="2765422"/>
            <a:ext cx="3999267" cy="952633"/>
          </a:xfrm>
          <a:prstGeom prst="accentBorderCallout2">
            <a:avLst>
              <a:gd name="adj1" fmla="val 3328"/>
              <a:gd name="adj2" fmla="val 101231"/>
              <a:gd name="adj3" fmla="val -71434"/>
              <a:gd name="adj4" fmla="val 101003"/>
              <a:gd name="adj5" fmla="val -87341"/>
              <a:gd name="adj6" fmla="val 96563"/>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200" dirty="0">
                <a:solidFill>
                  <a:schemeClr val="tx1"/>
                </a:solidFill>
              </a:rPr>
              <a:t>Arabic numbers are easier to read and do not blend in with text. When using numbers ensure that the typeface, type size and type weight do not make numbers such as 3, 5, 6, 8, 9 look the same. </a:t>
            </a:r>
          </a:p>
        </p:txBody>
      </p:sp>
      <p:sp>
        <p:nvSpPr>
          <p:cNvPr id="14" name="Rectangle 13">
            <a:extLst>
              <a:ext uri="{FF2B5EF4-FFF2-40B4-BE49-F238E27FC236}">
                <a16:creationId xmlns:a16="http://schemas.microsoft.com/office/drawing/2014/main" id="{F2B24733-85C8-4860-8D4D-A50C8A3E4087}"/>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8594BF78-07C7-4A1B-AB19-D59BB0C608C3}"/>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2C0283-C07D-438E-ADA3-06B984A05589}"/>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74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DB5A61-BF64-477F-A7F1-50CA02AB09D7}"/>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C142C44-F64E-45DA-9459-5E69CF465DA7}"/>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14458"/>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Text Alignment</a:t>
            </a:r>
          </a:p>
        </p:txBody>
      </p:sp>
      <p:sp>
        <p:nvSpPr>
          <p:cNvPr id="9" name="TextBox 8">
            <a:extLst>
              <a:ext uri="{FF2B5EF4-FFF2-40B4-BE49-F238E27FC236}">
                <a16:creationId xmlns:a16="http://schemas.microsoft.com/office/drawing/2014/main" id="{4A937B72-DB01-4C25-BFA9-C5F10CC17D81}"/>
              </a:ext>
            </a:extLst>
          </p:cNvPr>
          <p:cNvSpPr txBox="1"/>
          <p:nvPr/>
        </p:nvSpPr>
        <p:spPr>
          <a:xfrm>
            <a:off x="2656345" y="705323"/>
            <a:ext cx="4121944" cy="1407180"/>
          </a:xfrm>
          <a:prstGeom prst="rect">
            <a:avLst/>
          </a:prstGeom>
          <a:noFill/>
          <a:ln w="19050">
            <a:solidFill>
              <a:srgbClr val="055994"/>
            </a:solidFill>
          </a:ln>
        </p:spPr>
        <p:txBody>
          <a:bodyPr wrap="square" rtlCol="0">
            <a:spAutoFit/>
          </a:bodyPr>
          <a:lstStyle/>
          <a:p>
            <a:pPr algn="ctr">
              <a:lnSpc>
                <a:spcPct val="120000"/>
              </a:lnSpc>
            </a:pPr>
            <a:r>
              <a:rPr lang="en-US" sz="1200" b="1" dirty="0">
                <a:latin typeface="+mn-lt"/>
              </a:rPr>
              <a:t>Centered: </a:t>
            </a:r>
            <a:r>
              <a:rPr lang="en-US" sz="1200" dirty="0"/>
              <a:t>Materials should be designed for diverse audiences, including people with disabilities. The Massachusetts Department of Public Health (DPH) in adherence with the Americans with Disabilities Act (ADA) requires that people with disabilities have communication access that is equally effective as that provided to people without disabilities. </a:t>
            </a:r>
            <a:endParaRPr lang="en-US" sz="1200" dirty="0">
              <a:latin typeface="+mn-lt"/>
            </a:endParaRPr>
          </a:p>
        </p:txBody>
      </p:sp>
      <p:sp>
        <p:nvSpPr>
          <p:cNvPr id="10" name="Line Callout 1 (Border and Accent Bar) 12">
            <a:extLst>
              <a:ext uri="{FF2B5EF4-FFF2-40B4-BE49-F238E27FC236}">
                <a16:creationId xmlns:a16="http://schemas.microsoft.com/office/drawing/2014/main" id="{AD03F1B4-ACF5-4675-84C0-AD2C99143DC4}"/>
              </a:ext>
            </a:extLst>
          </p:cNvPr>
          <p:cNvSpPr/>
          <p:nvPr/>
        </p:nvSpPr>
        <p:spPr>
          <a:xfrm>
            <a:off x="7112614" y="705323"/>
            <a:ext cx="1862852" cy="772732"/>
          </a:xfrm>
          <a:prstGeom prst="accentBorderCallout1">
            <a:avLst>
              <a:gd name="adj1" fmla="val 21684"/>
              <a:gd name="adj2" fmla="val -2248"/>
              <a:gd name="adj3" fmla="val 26688"/>
              <a:gd name="adj4" fmla="val -17280"/>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Avoid</a:t>
            </a:r>
            <a:r>
              <a:rPr lang="en-US" sz="1200" dirty="0">
                <a:solidFill>
                  <a:schemeClr val="tx1"/>
                </a:solidFill>
              </a:rPr>
              <a:t> centered text for body copy as it makes it difficult to track back to the start of the next line.</a:t>
            </a:r>
          </a:p>
        </p:txBody>
      </p:sp>
      <p:sp>
        <p:nvSpPr>
          <p:cNvPr id="11" name="TextBox 10">
            <a:extLst>
              <a:ext uri="{FF2B5EF4-FFF2-40B4-BE49-F238E27FC236}">
                <a16:creationId xmlns:a16="http://schemas.microsoft.com/office/drawing/2014/main" id="{4F5A2C2A-0746-48B2-8E22-E6B09355F861}"/>
              </a:ext>
            </a:extLst>
          </p:cNvPr>
          <p:cNvSpPr txBox="1"/>
          <p:nvPr/>
        </p:nvSpPr>
        <p:spPr>
          <a:xfrm>
            <a:off x="2656345" y="2255544"/>
            <a:ext cx="4121944" cy="1185581"/>
          </a:xfrm>
          <a:prstGeom prst="rect">
            <a:avLst/>
          </a:prstGeom>
          <a:noFill/>
          <a:ln w="19050">
            <a:solidFill>
              <a:srgbClr val="055994"/>
            </a:solidFill>
          </a:ln>
        </p:spPr>
        <p:txBody>
          <a:bodyPr wrap="square" rtlCol="0">
            <a:spAutoFit/>
          </a:bodyPr>
          <a:lstStyle/>
          <a:p>
            <a:pPr algn="just">
              <a:lnSpc>
                <a:spcPct val="120000"/>
              </a:lnSpc>
            </a:pPr>
            <a:r>
              <a:rPr lang="en-US" sz="1200" b="1" dirty="0">
                <a:latin typeface="+mn-lt"/>
              </a:rPr>
              <a:t>Justified Text: </a:t>
            </a:r>
            <a:r>
              <a:rPr lang="en-US" sz="1200" dirty="0"/>
              <a:t>Materials should be designed for diverse audiences, including people with disabilities.  The Massachusetts Department of Public Health (DPH) in adherence with the Americans with Disabilities Act (ADA) requires that people with disabilities have communication</a:t>
            </a:r>
            <a:endParaRPr lang="en-US" sz="1200" dirty="0">
              <a:latin typeface="+mn-lt"/>
            </a:endParaRPr>
          </a:p>
        </p:txBody>
      </p:sp>
      <p:sp>
        <p:nvSpPr>
          <p:cNvPr id="5" name="Oval 4" descr="Circle highlighting large spaces between words when the paragraph is justified.">
            <a:extLst>
              <a:ext uri="{FF2B5EF4-FFF2-40B4-BE49-F238E27FC236}">
                <a16:creationId xmlns:a16="http://schemas.microsoft.com/office/drawing/2014/main" id="{9A1597BA-2D2C-4D63-B7F7-B0B3284BE401}"/>
              </a:ext>
              <a:ext uri="{C183D7F6-B498-43B3-948B-1728B52AA6E4}">
                <adec:decorative xmlns:adec="http://schemas.microsoft.com/office/drawing/2017/decorative" val="0"/>
              </a:ext>
            </a:extLst>
          </p:cNvPr>
          <p:cNvSpPr/>
          <p:nvPr/>
        </p:nvSpPr>
        <p:spPr>
          <a:xfrm>
            <a:off x="4960884" y="2486025"/>
            <a:ext cx="1828800" cy="326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ine Callout 1 (Border and Accent Bar) 14">
            <a:extLst>
              <a:ext uri="{FF2B5EF4-FFF2-40B4-BE49-F238E27FC236}">
                <a16:creationId xmlns:a16="http://schemas.microsoft.com/office/drawing/2014/main" id="{13D55471-BB1A-45AA-97B2-735CFFD848AB}"/>
              </a:ext>
            </a:extLst>
          </p:cNvPr>
          <p:cNvSpPr/>
          <p:nvPr/>
        </p:nvSpPr>
        <p:spPr>
          <a:xfrm>
            <a:off x="7112614" y="2205075"/>
            <a:ext cx="1862852" cy="954662"/>
          </a:xfrm>
          <a:prstGeom prst="accentBorderCallout1">
            <a:avLst>
              <a:gd name="adj1" fmla="val 18750"/>
              <a:gd name="adj2" fmla="val -2248"/>
              <a:gd name="adj3" fmla="val 26688"/>
              <a:gd name="adj4" fmla="val -17280"/>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Avoid</a:t>
            </a:r>
            <a:r>
              <a:rPr lang="en-US" sz="1200" dirty="0">
                <a:solidFill>
                  <a:schemeClr val="tx1"/>
                </a:solidFill>
              </a:rPr>
              <a:t> justified text </a:t>
            </a:r>
            <a:r>
              <a:rPr lang="en-US" sz="1200" dirty="0">
                <a:solidFill>
                  <a:schemeClr val="tx1">
                    <a:lumMod val="85000"/>
                    <a:lumOff val="15000"/>
                  </a:schemeClr>
                </a:solidFill>
              </a:rPr>
              <a:t>that</a:t>
            </a:r>
            <a:r>
              <a:rPr lang="en-US" sz="1200" dirty="0">
                <a:solidFill>
                  <a:schemeClr val="tx1"/>
                </a:solidFill>
              </a:rPr>
              <a:t> creates uneven word spacing and makes it difficult for the eye to track across the line.</a:t>
            </a:r>
          </a:p>
        </p:txBody>
      </p:sp>
      <p:sp>
        <p:nvSpPr>
          <p:cNvPr id="13" name="TextBox 12">
            <a:extLst>
              <a:ext uri="{FF2B5EF4-FFF2-40B4-BE49-F238E27FC236}">
                <a16:creationId xmlns:a16="http://schemas.microsoft.com/office/drawing/2014/main" id="{FA8647B3-56B3-4DE4-B36A-0A91307D38B9}"/>
              </a:ext>
            </a:extLst>
          </p:cNvPr>
          <p:cNvSpPr txBox="1"/>
          <p:nvPr/>
        </p:nvSpPr>
        <p:spPr>
          <a:xfrm>
            <a:off x="2634574" y="3584166"/>
            <a:ext cx="4121944" cy="1185581"/>
          </a:xfrm>
          <a:prstGeom prst="rect">
            <a:avLst/>
          </a:prstGeom>
          <a:noFill/>
          <a:ln w="19050">
            <a:solidFill>
              <a:srgbClr val="055994"/>
            </a:solidFill>
          </a:ln>
        </p:spPr>
        <p:txBody>
          <a:bodyPr wrap="square" rtlCol="0">
            <a:spAutoFit/>
          </a:bodyPr>
          <a:lstStyle/>
          <a:p>
            <a:pPr algn="r">
              <a:lnSpc>
                <a:spcPct val="120000"/>
              </a:lnSpc>
            </a:pPr>
            <a:r>
              <a:rPr lang="en-US" sz="1200" b="1" dirty="0">
                <a:latin typeface="+mn-lt"/>
              </a:rPr>
              <a:t>Right-Aligned: </a:t>
            </a:r>
            <a:r>
              <a:rPr lang="en-US" sz="1200" dirty="0"/>
              <a:t>Materials should be designed for diverse audiences, including people with disabilities.  The Massachusetts Department of Public Health (DPH) in adherence with the Americans with Disabilities Act (ADA) requires that people with disabilities have communication</a:t>
            </a:r>
            <a:endParaRPr lang="en-US" sz="1200" dirty="0">
              <a:latin typeface="+mn-lt"/>
            </a:endParaRPr>
          </a:p>
        </p:txBody>
      </p:sp>
      <p:sp>
        <p:nvSpPr>
          <p:cNvPr id="14" name="Line Callout 1 (Border and Accent Bar) 12">
            <a:extLst>
              <a:ext uri="{FF2B5EF4-FFF2-40B4-BE49-F238E27FC236}">
                <a16:creationId xmlns:a16="http://schemas.microsoft.com/office/drawing/2014/main" id="{4F967691-9498-4018-94EA-2277593CB07E}"/>
              </a:ext>
            </a:extLst>
          </p:cNvPr>
          <p:cNvSpPr/>
          <p:nvPr/>
        </p:nvSpPr>
        <p:spPr>
          <a:xfrm>
            <a:off x="7112615" y="3672096"/>
            <a:ext cx="1862852" cy="954662"/>
          </a:xfrm>
          <a:prstGeom prst="accentBorderCallout1">
            <a:avLst>
              <a:gd name="adj1" fmla="val 10761"/>
              <a:gd name="adj2" fmla="val -2654"/>
              <a:gd name="adj3" fmla="val 26688"/>
              <a:gd name="adj4" fmla="val -17280"/>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lumMod val="85000"/>
                    <a:lumOff val="15000"/>
                  </a:schemeClr>
                </a:solidFill>
              </a:rPr>
              <a:t>Avoid</a:t>
            </a:r>
            <a:r>
              <a:rPr lang="en-US" sz="1200" dirty="0">
                <a:solidFill>
                  <a:schemeClr val="tx1">
                    <a:lumMod val="85000"/>
                    <a:lumOff val="15000"/>
                  </a:schemeClr>
                </a:solidFill>
              </a:rPr>
              <a:t> right-aligned text. As noted above, uneven left edge body copy makes it difficult to find the start of the next line.</a:t>
            </a:r>
          </a:p>
        </p:txBody>
      </p:sp>
      <p:sp>
        <p:nvSpPr>
          <p:cNvPr id="16" name="Rectangle 15">
            <a:extLst>
              <a:ext uri="{FF2B5EF4-FFF2-40B4-BE49-F238E27FC236}">
                <a16:creationId xmlns:a16="http://schemas.microsoft.com/office/drawing/2014/main" id="{41A68547-E3A0-4187-9249-D1D6D47637A3}"/>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30D296A-A80D-40CF-8225-E845FF64C9A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0B83FA-38DA-4794-9ED8-63969CCB3791}"/>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19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009759-B9A7-49E6-8313-444AAC793659}"/>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6DD5F28-285A-45E5-B040-E4D084BE905D}"/>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14458"/>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Text Alignment </a:t>
            </a:r>
            <a:r>
              <a:rPr lang="en-US" sz="1400" i="1" dirty="0">
                <a:solidFill>
                  <a:schemeClr val="tx1">
                    <a:lumMod val="85000"/>
                    <a:lumOff val="15000"/>
                  </a:schemeClr>
                </a:solidFill>
              </a:rPr>
              <a:t>continued</a:t>
            </a:r>
          </a:p>
        </p:txBody>
      </p:sp>
      <p:sp>
        <p:nvSpPr>
          <p:cNvPr id="16" name="TextBox 15">
            <a:extLst>
              <a:ext uri="{FF2B5EF4-FFF2-40B4-BE49-F238E27FC236}">
                <a16:creationId xmlns:a16="http://schemas.microsoft.com/office/drawing/2014/main" id="{71C0649D-3D92-4C11-8ABE-659E0B389CD5}"/>
              </a:ext>
            </a:extLst>
          </p:cNvPr>
          <p:cNvSpPr txBox="1"/>
          <p:nvPr/>
        </p:nvSpPr>
        <p:spPr>
          <a:xfrm>
            <a:off x="2716866" y="1344503"/>
            <a:ext cx="4522764" cy="1628779"/>
          </a:xfrm>
          <a:prstGeom prst="rect">
            <a:avLst/>
          </a:prstGeom>
          <a:noFill/>
          <a:ln w="19050">
            <a:solidFill>
              <a:srgbClr val="055994"/>
            </a:solidFill>
          </a:ln>
        </p:spPr>
        <p:txBody>
          <a:bodyPr wrap="square" rtlCol="0">
            <a:spAutoFit/>
          </a:bodyPr>
          <a:lstStyle/>
          <a:p>
            <a:pPr>
              <a:lnSpc>
                <a:spcPct val="120000"/>
              </a:lnSpc>
            </a:pPr>
            <a:r>
              <a:rPr lang="en-US" sz="1200" b="1" dirty="0">
                <a:latin typeface="+mn-lt"/>
              </a:rPr>
              <a:t>Left-Aligned: </a:t>
            </a:r>
            <a:r>
              <a:rPr lang="en-US" sz="1200" dirty="0"/>
              <a:t>Materials should be designed for diverse audiences, including people with disabilities. The Massachusetts Department of Public Health (DPH) in adherence with the Americans with Disabilities Act (ADA) requires that people with disabilities have communication access that is equally effective as that provided to people without disabilities. These guidelines contain DPH policies, recommended standards, and websites resources for accessible</a:t>
            </a:r>
            <a:endParaRPr lang="en-US" sz="1200" dirty="0">
              <a:latin typeface="+mn-lt"/>
            </a:endParaRPr>
          </a:p>
        </p:txBody>
      </p:sp>
      <p:sp>
        <p:nvSpPr>
          <p:cNvPr id="17" name="Line Callout 1 (Border and Accent Bar) 12">
            <a:extLst>
              <a:ext uri="{FF2B5EF4-FFF2-40B4-BE49-F238E27FC236}">
                <a16:creationId xmlns:a16="http://schemas.microsoft.com/office/drawing/2014/main" id="{47B9D998-4A9A-4FEE-9546-C29F8F893755}"/>
              </a:ext>
            </a:extLst>
          </p:cNvPr>
          <p:cNvSpPr/>
          <p:nvPr/>
        </p:nvSpPr>
        <p:spPr>
          <a:xfrm>
            <a:off x="5050819" y="3184818"/>
            <a:ext cx="3773862" cy="732085"/>
          </a:xfrm>
          <a:prstGeom prst="accentBorderCallout1">
            <a:avLst>
              <a:gd name="adj1" fmla="val 21684"/>
              <a:gd name="adj2" fmla="val -2248"/>
              <a:gd name="adj3" fmla="val -22564"/>
              <a:gd name="adj4" fmla="val -38980"/>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Always use </a:t>
            </a:r>
            <a:r>
              <a:rPr lang="en-US" sz="1200" dirty="0">
                <a:solidFill>
                  <a:schemeClr val="tx1"/>
                </a:solidFill>
              </a:rPr>
              <a:t>left-aligned text for body paragraphs. Keep your eye out for poor line breaks and avoid hyphenation.  </a:t>
            </a:r>
          </a:p>
        </p:txBody>
      </p:sp>
      <p:sp>
        <p:nvSpPr>
          <p:cNvPr id="12" name="Rectangle 11">
            <a:extLst>
              <a:ext uri="{FF2B5EF4-FFF2-40B4-BE49-F238E27FC236}">
                <a16:creationId xmlns:a16="http://schemas.microsoft.com/office/drawing/2014/main" id="{2B04DFB5-7278-4E92-B5C3-A87729880060}"/>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21E61F93-B62E-4895-9E98-F1AF8460FC6D}"/>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013847-3549-4FED-88B9-F4F11EE12412}"/>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99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F845B0-07F7-4AB1-AB79-A8B7F2F351E6}"/>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49B721F-D661-42EA-840E-016F07B672F6}"/>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14458"/>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Line Length</a:t>
            </a:r>
          </a:p>
        </p:txBody>
      </p:sp>
      <p:sp>
        <p:nvSpPr>
          <p:cNvPr id="19" name="TextBox 18">
            <a:extLst>
              <a:ext uri="{FF2B5EF4-FFF2-40B4-BE49-F238E27FC236}">
                <a16:creationId xmlns:a16="http://schemas.microsoft.com/office/drawing/2014/main" id="{D2429417-CA2E-4962-846B-951E3B9A8E84}"/>
              </a:ext>
            </a:extLst>
          </p:cNvPr>
          <p:cNvSpPr txBox="1"/>
          <p:nvPr/>
        </p:nvSpPr>
        <p:spPr>
          <a:xfrm>
            <a:off x="2760260" y="838802"/>
            <a:ext cx="1900582" cy="3401572"/>
          </a:xfrm>
          <a:prstGeom prst="rect">
            <a:avLst/>
          </a:prstGeom>
          <a:noFill/>
          <a:ln w="19050">
            <a:solidFill>
              <a:srgbClr val="055994"/>
            </a:solidFill>
          </a:ln>
        </p:spPr>
        <p:txBody>
          <a:bodyPr wrap="square" rtlCol="0">
            <a:spAutoFit/>
          </a:bodyPr>
          <a:lstStyle/>
          <a:p>
            <a:pPr>
              <a:lnSpc>
                <a:spcPct val="120000"/>
              </a:lnSpc>
            </a:pPr>
            <a:r>
              <a:rPr lang="en-US" sz="1200" b="1" dirty="0"/>
              <a:t>Not long enough: </a:t>
            </a:r>
            <a:r>
              <a:rPr lang="en-US" sz="1200" dirty="0"/>
              <a:t>Materials should be designed for diverse audiences, including people with disabilities.  The Massachusetts Department of Public Health (DPH) in adherence with the Americans with Disabilities Act (ADA) requires that people with disabilities have communication access that is equally effective as that provided to people without DPH </a:t>
            </a:r>
          </a:p>
        </p:txBody>
      </p:sp>
      <p:sp>
        <p:nvSpPr>
          <p:cNvPr id="20" name="Line Callout 1 (Border and Accent Bar) 12">
            <a:extLst>
              <a:ext uri="{FF2B5EF4-FFF2-40B4-BE49-F238E27FC236}">
                <a16:creationId xmlns:a16="http://schemas.microsoft.com/office/drawing/2014/main" id="{BF696258-31A7-4560-8937-6C59D92CFCA3}"/>
              </a:ext>
            </a:extLst>
          </p:cNvPr>
          <p:cNvSpPr/>
          <p:nvPr/>
        </p:nvSpPr>
        <p:spPr>
          <a:xfrm>
            <a:off x="5107956" y="3491260"/>
            <a:ext cx="3569349" cy="579483"/>
          </a:xfrm>
          <a:prstGeom prst="accentBorderCallout1">
            <a:avLst>
              <a:gd name="adj1" fmla="val 21684"/>
              <a:gd name="adj2" fmla="val -2248"/>
              <a:gd name="adj3" fmla="val -560"/>
              <a:gd name="adj4" fmla="val -2294"/>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Be sure to always keep your eye out for poor line breaks and overused hyphenation. </a:t>
            </a:r>
          </a:p>
        </p:txBody>
      </p:sp>
      <p:sp>
        <p:nvSpPr>
          <p:cNvPr id="16" name="TextBox 15">
            <a:extLst>
              <a:ext uri="{FF2B5EF4-FFF2-40B4-BE49-F238E27FC236}">
                <a16:creationId xmlns:a16="http://schemas.microsoft.com/office/drawing/2014/main" id="{71C0649D-3D92-4C11-8ABE-659E0B389CD5}"/>
              </a:ext>
            </a:extLst>
          </p:cNvPr>
          <p:cNvSpPr txBox="1"/>
          <p:nvPr/>
        </p:nvSpPr>
        <p:spPr>
          <a:xfrm>
            <a:off x="5043321" y="823973"/>
            <a:ext cx="3959880" cy="1628779"/>
          </a:xfrm>
          <a:prstGeom prst="rect">
            <a:avLst/>
          </a:prstGeom>
          <a:solidFill>
            <a:schemeClr val="bg1">
              <a:lumMod val="95000"/>
            </a:schemeClr>
          </a:solidFill>
          <a:ln w="19050">
            <a:solidFill>
              <a:srgbClr val="055994"/>
            </a:solidFill>
          </a:ln>
        </p:spPr>
        <p:txBody>
          <a:bodyPr wrap="square" rtlCol="0">
            <a:spAutoFit/>
          </a:bodyPr>
          <a:lstStyle/>
          <a:p>
            <a:pPr>
              <a:lnSpc>
                <a:spcPct val="120000"/>
              </a:lnSpc>
            </a:pPr>
            <a:r>
              <a:rPr lang="en-US" sz="1200" b="1" dirty="0"/>
              <a:t>Better: </a:t>
            </a:r>
            <a:r>
              <a:rPr lang="en-US" sz="1200" dirty="0"/>
              <a:t>Materials should be designed for diverse audiences, including people with disabilities. The Massachusetts Department of Public Health (DPH) in adherence with the Americans with Disabilities Act (ADA) requires that people with disabilities have communication access that is equally effective as that provided to people without disabilities. These guidelines contain DPH policies, recommended</a:t>
            </a:r>
          </a:p>
        </p:txBody>
      </p:sp>
      <p:sp>
        <p:nvSpPr>
          <p:cNvPr id="15" name="Rectangle 14">
            <a:extLst>
              <a:ext uri="{FF2B5EF4-FFF2-40B4-BE49-F238E27FC236}">
                <a16:creationId xmlns:a16="http://schemas.microsoft.com/office/drawing/2014/main" id="{A896B555-AB67-4D99-98A2-F3F66C6AB577}"/>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A4E4DDEB-7A12-491F-BE15-E1969D474BF5}"/>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665205-45DC-4FF9-91F3-129AC4BF61B3}"/>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
        <p:nvSpPr>
          <p:cNvPr id="13" name="Line Callout 1 (Border and Accent Bar) 12">
            <a:extLst>
              <a:ext uri="{FF2B5EF4-FFF2-40B4-BE49-F238E27FC236}">
                <a16:creationId xmlns:a16="http://schemas.microsoft.com/office/drawing/2014/main" id="{31B064A4-3951-4B03-853C-8A6B6184157A}"/>
              </a:ext>
            </a:extLst>
          </p:cNvPr>
          <p:cNvSpPr/>
          <p:nvPr/>
        </p:nvSpPr>
        <p:spPr>
          <a:xfrm>
            <a:off x="5107956" y="2667826"/>
            <a:ext cx="3569349" cy="579483"/>
          </a:xfrm>
          <a:prstGeom prst="accentBorderCallout1">
            <a:avLst>
              <a:gd name="adj1" fmla="val 21684"/>
              <a:gd name="adj2" fmla="val -2248"/>
              <a:gd name="adj3" fmla="val 5702"/>
              <a:gd name="adj4" fmla="val -9817"/>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Always use left-aligned text for body paragraphs. Avoid using short lines. </a:t>
            </a:r>
          </a:p>
        </p:txBody>
      </p:sp>
    </p:spTree>
    <p:extLst>
      <p:ext uri="{BB962C8B-B14F-4D97-AF65-F5344CB8AC3E}">
        <p14:creationId xmlns:p14="http://schemas.microsoft.com/office/powerpoint/2010/main" val="1194980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C0FB14C-6729-4CA7-907D-206C412FA160}"/>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14458"/>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Line Spacing</a:t>
            </a:r>
          </a:p>
        </p:txBody>
      </p:sp>
      <p:sp>
        <p:nvSpPr>
          <p:cNvPr id="12" name="TextBox 11">
            <a:extLst>
              <a:ext uri="{FF2B5EF4-FFF2-40B4-BE49-F238E27FC236}">
                <a16:creationId xmlns:a16="http://schemas.microsoft.com/office/drawing/2014/main" id="{7F34E3B0-A79B-4019-B124-732509DAADAC}"/>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9" name="TextBox 8">
            <a:extLst>
              <a:ext uri="{FF2B5EF4-FFF2-40B4-BE49-F238E27FC236}">
                <a16:creationId xmlns:a16="http://schemas.microsoft.com/office/drawing/2014/main" id="{B94737EB-659B-403F-877A-914C41FA08B3}"/>
              </a:ext>
            </a:extLst>
          </p:cNvPr>
          <p:cNvSpPr txBox="1"/>
          <p:nvPr/>
        </p:nvSpPr>
        <p:spPr>
          <a:xfrm>
            <a:off x="2729727" y="732817"/>
            <a:ext cx="4355674" cy="1572290"/>
          </a:xfrm>
          <a:prstGeom prst="rect">
            <a:avLst/>
          </a:prstGeom>
          <a:noFill/>
          <a:ln w="19050">
            <a:solidFill>
              <a:srgbClr val="055994"/>
            </a:solidFill>
          </a:ln>
        </p:spPr>
        <p:txBody>
          <a:bodyPr wrap="square" rtlCol="0">
            <a:spAutoFit/>
          </a:bodyPr>
          <a:lstStyle/>
          <a:p>
            <a:pPr>
              <a:lnSpc>
                <a:spcPts val="3000"/>
              </a:lnSpc>
            </a:pPr>
            <a:r>
              <a:rPr lang="en-US" sz="1100" b="1" dirty="0">
                <a:latin typeface="+mn-lt"/>
              </a:rPr>
              <a:t>Too much line spacing: </a:t>
            </a:r>
            <a:r>
              <a:rPr lang="en-US" sz="1100" dirty="0"/>
              <a:t>Materials should be designed for diverse audiences, including people with disabilities. The Massachusetts Department of Public Health (DPH) in adherence with the Americans with Disabilities Act (ADA) requires that people with disabilities have</a:t>
            </a:r>
            <a:endParaRPr lang="en-US" sz="1100" dirty="0">
              <a:latin typeface="+mn-lt"/>
            </a:endParaRPr>
          </a:p>
        </p:txBody>
      </p:sp>
      <p:sp>
        <p:nvSpPr>
          <p:cNvPr id="10" name="TextBox 9">
            <a:extLst>
              <a:ext uri="{FF2B5EF4-FFF2-40B4-BE49-F238E27FC236}">
                <a16:creationId xmlns:a16="http://schemas.microsoft.com/office/drawing/2014/main" id="{B4D20BC3-7513-4C31-AA54-328E994C8C68}"/>
              </a:ext>
            </a:extLst>
          </p:cNvPr>
          <p:cNvSpPr txBox="1"/>
          <p:nvPr/>
        </p:nvSpPr>
        <p:spPr>
          <a:xfrm>
            <a:off x="2717854" y="2511652"/>
            <a:ext cx="4355674" cy="866969"/>
          </a:xfrm>
          <a:prstGeom prst="rect">
            <a:avLst/>
          </a:prstGeom>
          <a:noFill/>
          <a:ln w="19050">
            <a:solidFill>
              <a:srgbClr val="055994"/>
            </a:solidFill>
          </a:ln>
        </p:spPr>
        <p:txBody>
          <a:bodyPr wrap="square" rtlCol="0">
            <a:spAutoFit/>
          </a:bodyPr>
          <a:lstStyle/>
          <a:p>
            <a:pPr>
              <a:lnSpc>
                <a:spcPts val="1000"/>
              </a:lnSpc>
            </a:pPr>
            <a:r>
              <a:rPr lang="en-US" sz="1100" b="1" dirty="0">
                <a:latin typeface="+mn-lt"/>
              </a:rPr>
              <a:t>Too little line spacing: </a:t>
            </a:r>
            <a:r>
              <a:rPr lang="en-US" sz="1100" dirty="0"/>
              <a:t>Materials should be designed for diverse audiences, including people with disabilities. The Massachusetts Department of Public Health (DPH) in adherence with the Americans with Disabilities Act (ADA) requires that people with disabilities have communication access that is equally effective as that provided to people without disabilities. These guidelines contain DPH </a:t>
            </a:r>
            <a:endParaRPr lang="en-US" sz="1100" dirty="0">
              <a:latin typeface="+mn-lt"/>
            </a:endParaRPr>
          </a:p>
        </p:txBody>
      </p:sp>
      <p:sp>
        <p:nvSpPr>
          <p:cNvPr id="11" name="TextBox 10">
            <a:extLst>
              <a:ext uri="{FF2B5EF4-FFF2-40B4-BE49-F238E27FC236}">
                <a16:creationId xmlns:a16="http://schemas.microsoft.com/office/drawing/2014/main" id="{1CD00D34-B2A6-4A85-A5FE-741E24860D05}"/>
              </a:ext>
            </a:extLst>
          </p:cNvPr>
          <p:cNvSpPr txBox="1"/>
          <p:nvPr/>
        </p:nvSpPr>
        <p:spPr>
          <a:xfrm>
            <a:off x="2720287" y="3581157"/>
            <a:ext cx="4355674" cy="1174873"/>
          </a:xfrm>
          <a:prstGeom prst="rect">
            <a:avLst/>
          </a:prstGeom>
          <a:solidFill>
            <a:schemeClr val="bg1">
              <a:lumMod val="95000"/>
            </a:schemeClr>
          </a:solidFill>
          <a:ln w="19050">
            <a:solidFill>
              <a:srgbClr val="055994"/>
            </a:solidFill>
          </a:ln>
        </p:spPr>
        <p:txBody>
          <a:bodyPr wrap="square" rtlCol="0">
            <a:spAutoFit/>
          </a:bodyPr>
          <a:lstStyle/>
          <a:p>
            <a:pPr>
              <a:lnSpc>
                <a:spcPct val="130000"/>
              </a:lnSpc>
            </a:pPr>
            <a:r>
              <a:rPr lang="en-US" sz="1100" b="1" dirty="0">
                <a:latin typeface="+mn-lt"/>
              </a:rPr>
              <a:t>More effective line spacing: </a:t>
            </a:r>
            <a:r>
              <a:rPr lang="en-US" sz="1100" dirty="0"/>
              <a:t>Materials should be designed for diverse audiences, including people with disabilities. The Massachusetts Department of Public Health (DPH) in adherence with the Americans with Disabilities Act (ADA) requires that people with disabilities have communication access that is equally effective as that provided to people</a:t>
            </a:r>
            <a:endParaRPr lang="en-US" sz="1100" dirty="0">
              <a:latin typeface="+mn-lt"/>
            </a:endParaRPr>
          </a:p>
        </p:txBody>
      </p:sp>
      <p:sp>
        <p:nvSpPr>
          <p:cNvPr id="17" name="Line Callout 1 (Border and Accent Bar) 12">
            <a:extLst>
              <a:ext uri="{FF2B5EF4-FFF2-40B4-BE49-F238E27FC236}">
                <a16:creationId xmlns:a16="http://schemas.microsoft.com/office/drawing/2014/main" id="{47B9D998-4A9A-4FEE-9546-C29F8F893755}"/>
              </a:ext>
            </a:extLst>
          </p:cNvPr>
          <p:cNvSpPr/>
          <p:nvPr/>
        </p:nvSpPr>
        <p:spPr>
          <a:xfrm>
            <a:off x="7264399" y="1153868"/>
            <a:ext cx="1819145" cy="1761460"/>
          </a:xfrm>
          <a:prstGeom prst="accentBorderCallout1">
            <a:avLst>
              <a:gd name="adj1" fmla="val 70795"/>
              <a:gd name="adj2" fmla="val -2225"/>
              <a:gd name="adj3" fmla="val 70829"/>
              <a:gd name="adj4" fmla="val -12582"/>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Additional space between lines can make it easier to read and therefore understand the content; however, too much space will make it harder.</a:t>
            </a:r>
          </a:p>
          <a:p>
            <a:endParaRPr lang="en-US" sz="1200" dirty="0">
              <a:solidFill>
                <a:schemeClr val="tx1"/>
              </a:solidFill>
            </a:endParaRPr>
          </a:p>
          <a:p>
            <a:r>
              <a:rPr lang="en-US" sz="1200" dirty="0">
                <a:solidFill>
                  <a:schemeClr val="tx1"/>
                </a:solidFill>
              </a:rPr>
              <a:t>And too little space will also make it difficult.</a:t>
            </a:r>
          </a:p>
        </p:txBody>
      </p:sp>
      <p:sp>
        <p:nvSpPr>
          <p:cNvPr id="19" name="Rectangle 18">
            <a:extLst>
              <a:ext uri="{FF2B5EF4-FFF2-40B4-BE49-F238E27FC236}">
                <a16:creationId xmlns:a16="http://schemas.microsoft.com/office/drawing/2014/main" id="{54D6EF91-95AA-43EE-BFDF-F1405DB91927}"/>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F8207D69-CDD6-43AF-B131-F414197F63A0}"/>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D2EACA7-A1CA-43A7-BF98-3D86655CBA51}"/>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211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D70819-2DDD-404A-9AF1-6DB048EB0C20}"/>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70B7528-1570-47DF-A30B-53B12E37B5F3}"/>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Graphic Design</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14458"/>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Letter and Word Spacing </a:t>
            </a:r>
          </a:p>
        </p:txBody>
      </p:sp>
      <p:sp>
        <p:nvSpPr>
          <p:cNvPr id="17" name="Line Callout 1 (Border and Accent Bar) 12">
            <a:extLst>
              <a:ext uri="{FF2B5EF4-FFF2-40B4-BE49-F238E27FC236}">
                <a16:creationId xmlns:a16="http://schemas.microsoft.com/office/drawing/2014/main" id="{47B9D998-4A9A-4FEE-9546-C29F8F893755}"/>
              </a:ext>
            </a:extLst>
          </p:cNvPr>
          <p:cNvSpPr/>
          <p:nvPr/>
        </p:nvSpPr>
        <p:spPr>
          <a:xfrm>
            <a:off x="6649834" y="1395690"/>
            <a:ext cx="2398911" cy="2725215"/>
          </a:xfrm>
          <a:prstGeom prst="accentBorderCallout1">
            <a:avLst>
              <a:gd name="adj1" fmla="val 44541"/>
              <a:gd name="adj2" fmla="val -2180"/>
              <a:gd name="adj3" fmla="val 44742"/>
              <a:gd name="adj4" fmla="val -12396"/>
            </a:avLst>
          </a:prstGeom>
          <a:solidFill>
            <a:schemeClr val="bg1">
              <a:lumMod val="95000"/>
            </a:schemeClr>
          </a:solidFill>
          <a:ln w="9525">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Beware of tightening word and letter spacing to fit body copy. Consider using a different font or font size first. </a:t>
            </a:r>
          </a:p>
          <a:p>
            <a:endParaRPr lang="en-US" sz="1200" dirty="0">
              <a:solidFill>
                <a:schemeClr val="tx1"/>
              </a:solidFill>
            </a:endParaRPr>
          </a:p>
          <a:p>
            <a:r>
              <a:rPr lang="en-US" sz="1200" dirty="0">
                <a:solidFill>
                  <a:schemeClr val="tx1"/>
                </a:solidFill>
              </a:rPr>
              <a:t>When characters are too tight, the letters merge together, creating shapes that are unrecognizable.  The lack of word space will cause the reader to read much slower. This could present problems if text content is timed on the digital sign.</a:t>
            </a:r>
          </a:p>
          <a:p>
            <a:endParaRPr lang="en-US" sz="1200" dirty="0">
              <a:solidFill>
                <a:schemeClr val="tx1"/>
              </a:solidFill>
            </a:endParaRPr>
          </a:p>
        </p:txBody>
      </p:sp>
      <p:sp>
        <p:nvSpPr>
          <p:cNvPr id="20" name="Rectangle 19">
            <a:extLst>
              <a:ext uri="{FF2B5EF4-FFF2-40B4-BE49-F238E27FC236}">
                <a16:creationId xmlns:a16="http://schemas.microsoft.com/office/drawing/2014/main" id="{2945A1A1-825F-4A41-9382-1342EEB798C2}"/>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A2CA8FFD-A019-4975-A1E5-6C662C4E79DA}"/>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5D6C0C-C0AA-442D-B598-6AC7C7039581}"/>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3AB3A8-D2AD-4A08-8FF0-072811F7BA1E}"/>
              </a:ext>
            </a:extLst>
          </p:cNvPr>
          <p:cNvSpPr txBox="1"/>
          <p:nvPr/>
        </p:nvSpPr>
        <p:spPr>
          <a:xfrm>
            <a:off x="2611903" y="1397917"/>
            <a:ext cx="3731354" cy="1132939"/>
          </a:xfrm>
          <a:prstGeom prst="rect">
            <a:avLst/>
          </a:prstGeom>
          <a:noFill/>
          <a:ln w="12700">
            <a:solidFill>
              <a:srgbClr val="055994"/>
            </a:solidFill>
          </a:ln>
        </p:spPr>
        <p:txBody>
          <a:bodyPr wrap="square" rtlCol="0">
            <a:spAutoFit/>
          </a:bodyPr>
          <a:lstStyle/>
          <a:p>
            <a:pPr>
              <a:lnSpc>
                <a:spcPct val="114000"/>
              </a:lnSpc>
            </a:pPr>
            <a:r>
              <a:rPr lang="en-US" sz="1200" b="1" spc="-100" dirty="0"/>
              <a:t>Tight Spacing</a:t>
            </a:r>
            <a:r>
              <a:rPr lang="en-US" sz="1200" spc="-100" dirty="0"/>
              <a:t>:  Materials should be designed for diverse audiences, including people with disabilities. The Massachusetts Department of Public Health (DPH) in adherence with the Americans with Disabilities Act (ADA) requires that people with disabilities have communication access that is equally effective as that provided to</a:t>
            </a:r>
          </a:p>
        </p:txBody>
      </p:sp>
      <p:sp>
        <p:nvSpPr>
          <p:cNvPr id="4" name="TextBox 3">
            <a:extLst>
              <a:ext uri="{FF2B5EF4-FFF2-40B4-BE49-F238E27FC236}">
                <a16:creationId xmlns:a16="http://schemas.microsoft.com/office/drawing/2014/main" id="{F10657E4-5CFD-4E57-85AC-F69A8DF22C52}"/>
              </a:ext>
            </a:extLst>
          </p:cNvPr>
          <p:cNvSpPr txBox="1"/>
          <p:nvPr/>
        </p:nvSpPr>
        <p:spPr>
          <a:xfrm>
            <a:off x="2611903" y="2709644"/>
            <a:ext cx="3708683" cy="1628779"/>
          </a:xfrm>
          <a:prstGeom prst="rect">
            <a:avLst/>
          </a:prstGeom>
          <a:noFill/>
          <a:ln w="12700">
            <a:solidFill>
              <a:srgbClr val="055994"/>
            </a:solidFill>
          </a:ln>
        </p:spPr>
        <p:txBody>
          <a:bodyPr wrap="square" rtlCol="0">
            <a:spAutoFit/>
          </a:bodyPr>
          <a:lstStyle/>
          <a:p>
            <a:pPr>
              <a:lnSpc>
                <a:spcPct val="120000"/>
              </a:lnSpc>
            </a:pPr>
            <a:r>
              <a:rPr lang="en-US" sz="1200" b="1" dirty="0"/>
              <a:t>Untouched: </a:t>
            </a:r>
            <a:r>
              <a:rPr lang="en-US" sz="1200" dirty="0"/>
              <a:t>Materials should be designed for diverse audiences, including people with disabilities. The Massachusetts Department of Public Health (DPH) in adherence with the Americans with Disabilities Act (ADA) requires that people with disabilities have communication access that is equally effective as that provided to people without disabilities. These guidelines</a:t>
            </a:r>
          </a:p>
        </p:txBody>
      </p:sp>
    </p:spTree>
    <p:extLst>
      <p:ext uri="{BB962C8B-B14F-4D97-AF65-F5344CB8AC3E}">
        <p14:creationId xmlns:p14="http://schemas.microsoft.com/office/powerpoint/2010/main" val="1506521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0E442-9BD3-4BC0-AA0B-E810986B7F2B}"/>
              </a:ext>
              <a:ext uri="{C183D7F6-B498-43B3-948B-1728B52AA6E4}">
                <adec:decorative xmlns:adec="http://schemas.microsoft.com/office/drawing/2017/decorative" val="1"/>
              </a:ext>
            </a:extLst>
          </p:cNvPr>
          <p:cNvSpPr/>
          <p:nvPr/>
        </p:nvSpPr>
        <p:spPr>
          <a:xfrm>
            <a:off x="-22175"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9758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Images</a:t>
            </a:r>
            <a:endParaRPr lang="en-US" sz="1600" b="1" i="1" dirty="0">
              <a:solidFill>
                <a:srgbClr val="7030A0"/>
              </a:solidFill>
            </a:endParaRPr>
          </a:p>
        </p:txBody>
      </p:sp>
      <p:sp>
        <p:nvSpPr>
          <p:cNvPr id="4" name="TextBox 3">
            <a:extLst>
              <a:ext uri="{FF2B5EF4-FFF2-40B4-BE49-F238E27FC236}">
                <a16:creationId xmlns:a16="http://schemas.microsoft.com/office/drawing/2014/main" id="{87A66135-83D1-452A-AB19-88C73621F931}"/>
              </a:ext>
            </a:extLst>
          </p:cNvPr>
          <p:cNvSpPr txBox="1"/>
          <p:nvPr/>
        </p:nvSpPr>
        <p:spPr>
          <a:xfrm>
            <a:off x="2675692" y="786892"/>
            <a:ext cx="5595850" cy="3774559"/>
          </a:xfrm>
          <a:prstGeom prst="rect">
            <a:avLst/>
          </a:prstGeom>
          <a:noFill/>
        </p:spPr>
        <p:txBody>
          <a:bodyPr wrap="square" rtlCol="0">
            <a:spAutoFit/>
          </a:bodyPr>
          <a:lstStyle/>
          <a:p>
            <a:pPr>
              <a:lnSpc>
                <a:spcPct val="120000"/>
              </a:lnSpc>
              <a:spcAft>
                <a:spcPts val="600"/>
              </a:spcAft>
            </a:pPr>
            <a:r>
              <a:rPr lang="en-US" sz="1400" dirty="0">
                <a:solidFill>
                  <a:schemeClr val="tx1">
                    <a:lumMod val="85000"/>
                    <a:lumOff val="15000"/>
                  </a:schemeClr>
                </a:solidFill>
              </a:rPr>
              <a:t>Health promotion materials should use images representing the target population, including people with disabilities. Images should have sufficient resolution and significant color contrast for easy viewing.</a:t>
            </a:r>
            <a:br>
              <a:rPr lang="en-US" sz="1400" dirty="0">
                <a:solidFill>
                  <a:schemeClr val="tx1">
                    <a:lumMod val="85000"/>
                    <a:lumOff val="15000"/>
                  </a:schemeClr>
                </a:solidFill>
              </a:rPr>
            </a:br>
            <a:endParaRPr lang="en-US" sz="1400" dirty="0">
              <a:solidFill>
                <a:schemeClr val="tx1">
                  <a:lumMod val="85000"/>
                  <a:lumOff val="15000"/>
                </a:schemeClr>
              </a:solidFill>
            </a:endParaRPr>
          </a:p>
          <a:p>
            <a:pPr>
              <a:spcAft>
                <a:spcPts val="600"/>
              </a:spcAft>
            </a:pPr>
            <a:r>
              <a:rPr lang="en-US" sz="1400" b="1" dirty="0">
                <a:solidFill>
                  <a:schemeClr val="tx1">
                    <a:lumMod val="85000"/>
                    <a:lumOff val="15000"/>
                  </a:schemeClr>
                </a:solidFill>
              </a:rPr>
              <a:t>Make sure that:</a:t>
            </a:r>
          </a:p>
          <a:p>
            <a:pPr marL="227013" indent="-225425">
              <a:lnSpc>
                <a:spcPct val="120000"/>
              </a:lnSpc>
              <a:spcAft>
                <a:spcPts val="600"/>
              </a:spcAft>
              <a:buClr>
                <a:srgbClr val="2F5193"/>
              </a:buClr>
              <a:buFont typeface="Arial" panose="020B0604020202020204" pitchFamily="34" charset="0"/>
              <a:buChar char="•"/>
            </a:pPr>
            <a:r>
              <a:rPr lang="en-US" sz="1400" dirty="0"/>
              <a:t>Alt text is available for all images and graphics </a:t>
            </a:r>
            <a:r>
              <a:rPr lang="en-US" sz="1400" i="1" dirty="0">
                <a:solidFill>
                  <a:schemeClr val="tx1">
                    <a:lumMod val="75000"/>
                    <a:lumOff val="25000"/>
                  </a:schemeClr>
                </a:solidFill>
                <a:hlinkClick r:id="rId3">
                  <a:extLst>
                    <a:ext uri="{A12FA001-AC4F-418D-AE19-62706E023703}">
                      <ahyp:hlinkClr xmlns:ahyp="http://schemas.microsoft.com/office/drawing/2018/hyperlinkcolor" val="tx"/>
                    </a:ext>
                  </a:extLst>
                </a:hlinkClick>
              </a:rPr>
              <a:t>perkins.org/resource/how-write-alt-text-and-image-descriptions-visually-impaired</a:t>
            </a:r>
            <a:endParaRPr lang="en-US" sz="1400" dirty="0"/>
          </a:p>
          <a:p>
            <a:pPr marL="227013" indent="-225425">
              <a:lnSpc>
                <a:spcPct val="120000"/>
              </a:lnSpc>
              <a:spcAft>
                <a:spcPts val="600"/>
              </a:spcAft>
              <a:buClr>
                <a:srgbClr val="2F5193"/>
              </a:buClr>
              <a:buFont typeface="Arial" panose="020B0604020202020204" pitchFamily="34" charset="0"/>
              <a:buChar char="•"/>
            </a:pPr>
            <a:r>
              <a:rPr lang="en-US" sz="1400" dirty="0"/>
              <a:t>Labels are used for each image, and an appropriate font size is used. Ideally 12 point sans serif, although often different fonts can vary in size and appear larger or smaller</a:t>
            </a:r>
          </a:p>
          <a:p>
            <a:pPr marL="227013" indent="-225425">
              <a:lnSpc>
                <a:spcPct val="120000"/>
              </a:lnSpc>
              <a:spcAft>
                <a:spcPts val="600"/>
              </a:spcAft>
              <a:buClr>
                <a:srgbClr val="2F5193"/>
              </a:buClr>
              <a:buFont typeface="Arial" panose="020B0604020202020204" pitchFamily="34" charset="0"/>
              <a:buChar char="•"/>
            </a:pPr>
            <a:r>
              <a:rPr lang="en-US" sz="1400" dirty="0"/>
              <a:t>Line drawings or floor plans are clear and bold, with limited detail and a and an appropriate font size</a:t>
            </a:r>
          </a:p>
        </p:txBody>
      </p:sp>
      <p:cxnSp>
        <p:nvCxnSpPr>
          <p:cNvPr id="10" name="Straight Connector 9">
            <a:extLst>
              <a:ext uri="{FF2B5EF4-FFF2-40B4-BE49-F238E27FC236}">
                <a16:creationId xmlns:a16="http://schemas.microsoft.com/office/drawing/2014/main" id="{553DBFE3-C7CB-460A-9C3C-94A64B9A3E4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AB6015-2E79-42DB-BD4F-B97679A2C378}"/>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56203A-9A55-4ED2-90AD-41841331538F}"/>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Use of Images</a:t>
            </a:r>
          </a:p>
        </p:txBody>
      </p:sp>
      <p:sp>
        <p:nvSpPr>
          <p:cNvPr id="13" name="Rectangle 12">
            <a:extLst>
              <a:ext uri="{FF2B5EF4-FFF2-40B4-BE49-F238E27FC236}">
                <a16:creationId xmlns:a16="http://schemas.microsoft.com/office/drawing/2014/main" id="{45F175FD-95BD-49B5-A3EC-F7125454A229}"/>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290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F0D30A-7787-46BF-A624-5165D3202952}"/>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175A49-44D8-48C4-A01F-CD4091593C25}"/>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Use of Images</a:t>
            </a:r>
          </a:p>
        </p:txBody>
      </p:sp>
      <p:sp>
        <p:nvSpPr>
          <p:cNvPr id="8" name="TextBox 7">
            <a:extLst>
              <a:ext uri="{FF2B5EF4-FFF2-40B4-BE49-F238E27FC236}">
                <a16:creationId xmlns:a16="http://schemas.microsoft.com/office/drawing/2014/main" id="{881DB0B6-7AE4-3340-BECE-7AB630D57919}"/>
              </a:ext>
            </a:extLst>
          </p:cNvPr>
          <p:cNvSpPr txBox="1"/>
          <p:nvPr/>
        </p:nvSpPr>
        <p:spPr>
          <a:xfrm>
            <a:off x="2659855" y="206375"/>
            <a:ext cx="6026945" cy="1139736"/>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Images and Legibility</a:t>
            </a:r>
            <a:endParaRPr lang="en-US" sz="1400" b="1" dirty="0">
              <a:solidFill>
                <a:schemeClr val="tx1">
                  <a:lumMod val="85000"/>
                  <a:lumOff val="15000"/>
                </a:schemeClr>
              </a:solidFill>
            </a:endParaRPr>
          </a:p>
          <a:p>
            <a:pPr>
              <a:lnSpc>
                <a:spcPct val="114000"/>
              </a:lnSpc>
              <a:spcBef>
                <a:spcPts val="600"/>
              </a:spcBef>
            </a:pPr>
            <a:r>
              <a:rPr lang="en-US" sz="1200" dirty="0"/>
              <a:t>Avoid printing text on image backgrounds (overprinting). Overprinting negatively impacts legibility and interferes with the contrast between the text and background. Text should be set against a solid background. </a:t>
            </a:r>
          </a:p>
        </p:txBody>
      </p:sp>
      <p:pic>
        <p:nvPicPr>
          <p:cNvPr id="4" name="Picture 3" descr="Desert plant with a heading on it that is not legible.">
            <a:extLst>
              <a:ext uri="{FF2B5EF4-FFF2-40B4-BE49-F238E27FC236}">
                <a16:creationId xmlns:a16="http://schemas.microsoft.com/office/drawing/2014/main" id="{93AF2913-7BA8-4B58-AEE0-C1466CC7F8C8}"/>
              </a:ext>
            </a:extLst>
          </p:cNvPr>
          <p:cNvPicPr>
            <a:picLocks noChangeAspect="1"/>
          </p:cNvPicPr>
          <p:nvPr/>
        </p:nvPicPr>
        <p:blipFill>
          <a:blip r:embed="rId3"/>
          <a:stretch>
            <a:fillRect/>
          </a:stretch>
        </p:blipFill>
        <p:spPr>
          <a:xfrm>
            <a:off x="2709861" y="1346111"/>
            <a:ext cx="2127520" cy="2105125"/>
          </a:xfrm>
          <a:prstGeom prst="rect">
            <a:avLst/>
          </a:prstGeom>
        </p:spPr>
      </p:pic>
      <p:sp>
        <p:nvSpPr>
          <p:cNvPr id="7" name="Line Callout 1 (Border and Accent Bar) 14">
            <a:extLst>
              <a:ext uri="{FF2B5EF4-FFF2-40B4-BE49-F238E27FC236}">
                <a16:creationId xmlns:a16="http://schemas.microsoft.com/office/drawing/2014/main" id="{49365BE9-743C-4355-BB9F-CDCB137E67A4}"/>
              </a:ext>
            </a:extLst>
          </p:cNvPr>
          <p:cNvSpPr/>
          <p:nvPr/>
        </p:nvSpPr>
        <p:spPr>
          <a:xfrm>
            <a:off x="5215587" y="1557545"/>
            <a:ext cx="2061827" cy="828370"/>
          </a:xfrm>
          <a:prstGeom prst="accentBorderCallout1">
            <a:avLst>
              <a:gd name="adj1" fmla="val 31886"/>
              <a:gd name="adj2" fmla="val -2326"/>
              <a:gd name="adj3" fmla="val 154301"/>
              <a:gd name="adj4" fmla="val -21653"/>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Ensure that when you overlay text on an image or pattern that the text remains legible and the contrast is strong.</a:t>
            </a:r>
          </a:p>
        </p:txBody>
      </p:sp>
      <p:pic>
        <p:nvPicPr>
          <p:cNvPr id="11" name="Picture 4" descr="Example of legible text reversed out of a solid gray box placed over an image">
            <a:extLst>
              <a:ext uri="{FF2B5EF4-FFF2-40B4-BE49-F238E27FC236}">
                <a16:creationId xmlns:a16="http://schemas.microsoft.com/office/drawing/2014/main" id="{609371E7-0E1D-483B-9380-345C6AA79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090" y="2245283"/>
            <a:ext cx="1797020" cy="13428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3" descr="Example of legible text in a dark, slightly transparent box.">
            <a:extLst>
              <a:ext uri="{FF2B5EF4-FFF2-40B4-BE49-F238E27FC236}">
                <a16:creationId xmlns:a16="http://schemas.microsoft.com/office/drawing/2014/main" id="{BCC3A7E5-1708-4370-8809-654CC7888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9073" y="3174937"/>
            <a:ext cx="2697426" cy="13029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Line Callout 1 (Border and Accent Bar) 18">
            <a:extLst>
              <a:ext uri="{FF2B5EF4-FFF2-40B4-BE49-F238E27FC236}">
                <a16:creationId xmlns:a16="http://schemas.microsoft.com/office/drawing/2014/main" id="{84A7F043-745A-47D3-8503-875681E04F09}"/>
              </a:ext>
            </a:extLst>
          </p:cNvPr>
          <p:cNvSpPr/>
          <p:nvPr/>
        </p:nvSpPr>
        <p:spPr>
          <a:xfrm flipH="1">
            <a:off x="3665157" y="3588111"/>
            <a:ext cx="2244436" cy="844726"/>
          </a:xfrm>
          <a:prstGeom prst="accentBorderCallout1">
            <a:avLst>
              <a:gd name="adj1" fmla="val 18750"/>
              <a:gd name="adj2" fmla="val -2716"/>
              <a:gd name="adj3" fmla="val 19105"/>
              <a:gd name="adj4" fmla="val -25401"/>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Moving the text to a solid portion of the image or adding a transparent or solid bar behind the text will assist with legibility.</a:t>
            </a:r>
          </a:p>
        </p:txBody>
      </p:sp>
      <p:sp>
        <p:nvSpPr>
          <p:cNvPr id="17" name="Rectangle 16">
            <a:extLst>
              <a:ext uri="{FF2B5EF4-FFF2-40B4-BE49-F238E27FC236}">
                <a16:creationId xmlns:a16="http://schemas.microsoft.com/office/drawing/2014/main" id="{93400732-9033-469F-8A19-FFF4B78EBD4C}"/>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D08EC2D-C389-4D87-B038-C74A07C631A9}"/>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74BFE3-0A49-4055-9B75-EFD18FF62753}"/>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2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F0D30A-7787-46BF-A624-5165D3202952}"/>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175A49-44D8-48C4-A01F-CD4091593C25}"/>
              </a:ext>
            </a:extLst>
          </p:cNvPr>
          <p:cNvSpPr txBox="1"/>
          <p:nvPr/>
        </p:nvSpPr>
        <p:spPr>
          <a:xfrm>
            <a:off x="146521" y="1557545"/>
            <a:ext cx="2037459" cy="954107"/>
          </a:xfrm>
          <a:prstGeom prst="rect">
            <a:avLst/>
          </a:prstGeom>
          <a:noFill/>
        </p:spPr>
        <p:txBody>
          <a:bodyPr wrap="square" rtlCol="0">
            <a:spAutoFit/>
          </a:bodyPr>
          <a:lstStyle/>
          <a:p>
            <a:r>
              <a:rPr lang="en-US" sz="2800" b="1" dirty="0">
                <a:solidFill>
                  <a:schemeClr val="tx1">
                    <a:lumMod val="85000"/>
                    <a:lumOff val="15000"/>
                  </a:schemeClr>
                </a:solidFill>
              </a:rPr>
              <a:t>Use of Images</a:t>
            </a:r>
          </a:p>
        </p:txBody>
      </p:sp>
      <p:sp>
        <p:nvSpPr>
          <p:cNvPr id="8" name="TextBox 7">
            <a:extLst>
              <a:ext uri="{FF2B5EF4-FFF2-40B4-BE49-F238E27FC236}">
                <a16:creationId xmlns:a16="http://schemas.microsoft.com/office/drawing/2014/main" id="{881DB0B6-7AE4-3340-BECE-7AB630D57919}"/>
              </a:ext>
            </a:extLst>
          </p:cNvPr>
          <p:cNvSpPr txBox="1"/>
          <p:nvPr/>
        </p:nvSpPr>
        <p:spPr>
          <a:xfrm>
            <a:off x="2659855" y="206375"/>
            <a:ext cx="6026945"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Images and Alt Text</a:t>
            </a:r>
            <a:endParaRPr lang="en-US" sz="1400" b="1" dirty="0">
              <a:solidFill>
                <a:schemeClr val="tx1">
                  <a:lumMod val="85000"/>
                  <a:lumOff val="15000"/>
                </a:schemeClr>
              </a:solidFill>
            </a:endParaRPr>
          </a:p>
        </p:txBody>
      </p:sp>
      <p:sp>
        <p:nvSpPr>
          <p:cNvPr id="7" name="Line Callout 1 (Border and Accent Bar) 14">
            <a:extLst>
              <a:ext uri="{FF2B5EF4-FFF2-40B4-BE49-F238E27FC236}">
                <a16:creationId xmlns:a16="http://schemas.microsoft.com/office/drawing/2014/main" id="{49365BE9-743C-4355-BB9F-CDCB137E67A4}"/>
              </a:ext>
            </a:extLst>
          </p:cNvPr>
          <p:cNvSpPr/>
          <p:nvPr/>
        </p:nvSpPr>
        <p:spPr>
          <a:xfrm>
            <a:off x="6935652" y="1466220"/>
            <a:ext cx="2061827" cy="1513725"/>
          </a:xfrm>
          <a:prstGeom prst="accentBorderCallout1">
            <a:avLst>
              <a:gd name="adj1" fmla="val 31886"/>
              <a:gd name="adj2" fmla="val -2326"/>
              <a:gd name="adj3" fmla="val 84472"/>
              <a:gd name="adj4" fmla="val -18805"/>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Ensure that each </a:t>
            </a:r>
            <a:r>
              <a:rPr lang="en-US" sz="1200" dirty="0">
                <a:solidFill>
                  <a:schemeClr val="tx1">
                    <a:lumMod val="85000"/>
                    <a:lumOff val="15000"/>
                  </a:schemeClr>
                </a:solidFill>
              </a:rPr>
              <a:t>graphic, image, chart, or photo has alt text. This can be done by right-clicking on the element and selecting </a:t>
            </a:r>
            <a:r>
              <a:rPr lang="en-US" sz="1200" dirty="0">
                <a:solidFill>
                  <a:schemeClr val="tx1"/>
                </a:solidFill>
              </a:rPr>
              <a:t> “Edit Alt Text” or “View Alt Text,” and this feature will appear on your screen.</a:t>
            </a:r>
          </a:p>
        </p:txBody>
      </p:sp>
      <p:sp>
        <p:nvSpPr>
          <p:cNvPr id="17" name="Rectangle 16">
            <a:extLst>
              <a:ext uri="{FF2B5EF4-FFF2-40B4-BE49-F238E27FC236}">
                <a16:creationId xmlns:a16="http://schemas.microsoft.com/office/drawing/2014/main" id="{93400732-9033-469F-8A19-FFF4B78EBD4C}"/>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D08EC2D-C389-4D87-B038-C74A07C631A9}"/>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74BFE3-0A49-4055-9B75-EFD18FF62753}"/>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pic>
        <p:nvPicPr>
          <p:cNvPr id="11" name="Picture 10" descr="Commonwealth of Massachusetts Department of Public Health Logo">
            <a:extLst>
              <a:ext uri="{FF2B5EF4-FFF2-40B4-BE49-F238E27FC236}">
                <a16:creationId xmlns:a16="http://schemas.microsoft.com/office/drawing/2014/main" id="{DCFCD229-479F-4AF1-A24C-237595B3719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11678" y="1174919"/>
            <a:ext cx="1669100" cy="1655148"/>
          </a:xfrm>
          <a:prstGeom prst="rect">
            <a:avLst/>
          </a:prstGeom>
          <a:ln>
            <a:noFill/>
          </a:ln>
        </p:spPr>
      </p:pic>
      <p:pic>
        <p:nvPicPr>
          <p:cNvPr id="2" name="Picture 1" descr="Screenshot of Alt Text feature as displayed in Microsoft products.">
            <a:extLst>
              <a:ext uri="{FF2B5EF4-FFF2-40B4-BE49-F238E27FC236}">
                <a16:creationId xmlns:a16="http://schemas.microsoft.com/office/drawing/2014/main" id="{92AFF4BB-3317-4EA0-A68A-9EEDF0F6F4FE}"/>
              </a:ext>
            </a:extLst>
          </p:cNvPr>
          <p:cNvPicPr>
            <a:picLocks noChangeAspect="1"/>
          </p:cNvPicPr>
          <p:nvPr/>
        </p:nvPicPr>
        <p:blipFill>
          <a:blip r:embed="rId4"/>
          <a:stretch>
            <a:fillRect/>
          </a:stretch>
        </p:blipFill>
        <p:spPr>
          <a:xfrm>
            <a:off x="4812293" y="2290515"/>
            <a:ext cx="1722067" cy="1993686"/>
          </a:xfrm>
          <a:prstGeom prst="rect">
            <a:avLst/>
          </a:prstGeom>
        </p:spPr>
      </p:pic>
    </p:spTree>
    <p:extLst>
      <p:ext uri="{BB962C8B-B14F-4D97-AF65-F5344CB8AC3E}">
        <p14:creationId xmlns:p14="http://schemas.microsoft.com/office/powerpoint/2010/main" val="395804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C183D7F6-B498-43B3-948B-1728B52AA6E4}">
                <adec:decorative xmlns:adec="http://schemas.microsoft.com/office/drawing/2017/decorative" val="1"/>
              </a:ext>
            </a:extLst>
          </p:cNvPr>
          <p:cNvCxnSpPr/>
          <p:nvPr/>
        </p:nvCxnSpPr>
        <p:spPr>
          <a:xfrm>
            <a:off x="2389370" y="0"/>
            <a:ext cx="0" cy="5143500"/>
          </a:xfrm>
          <a:prstGeom prst="line">
            <a:avLst/>
          </a:prstGeom>
          <a:ln w="57150">
            <a:solidFill>
              <a:srgbClr val="055994"/>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1601" y="4690534"/>
            <a:ext cx="2192867" cy="369332"/>
          </a:xfrm>
          <a:prstGeom prst="rect">
            <a:avLst/>
          </a:prstGeom>
          <a:noFill/>
        </p:spPr>
        <p:txBody>
          <a:bodyPr wrap="square" rtlCol="0">
            <a:spAutoFit/>
          </a:bodyPr>
          <a:lstStyle/>
          <a:p>
            <a:r>
              <a:rPr lang="en-US" dirty="0"/>
              <a:t>IHCDesign.org</a:t>
            </a:r>
          </a:p>
        </p:txBody>
      </p:sp>
      <p:sp>
        <p:nvSpPr>
          <p:cNvPr id="28" name="Rectangle 27">
            <a:extLst>
              <a:ext uri="{C183D7F6-B498-43B3-948B-1728B52AA6E4}">
                <adec:decorative xmlns:adec="http://schemas.microsoft.com/office/drawing/2017/decorative" val="1"/>
              </a:ext>
            </a:extLst>
          </p:cNvPr>
          <p:cNvSpPr/>
          <p:nvPr/>
        </p:nvSpPr>
        <p:spPr>
          <a:xfrm>
            <a:off x="1" y="0"/>
            <a:ext cx="2294467"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83288" y="743169"/>
            <a:ext cx="6103512" cy="3147272"/>
          </a:xfrm>
          <a:prstGeom prst="rect">
            <a:avLst/>
          </a:prstGeom>
          <a:noFill/>
        </p:spPr>
        <p:txBody>
          <a:bodyPr wrap="square" rtlCol="0">
            <a:spAutoFit/>
          </a:bodyPr>
          <a:lstStyle/>
          <a:p>
            <a:pPr>
              <a:lnSpc>
                <a:spcPct val="125000"/>
              </a:lnSpc>
            </a:pPr>
            <a:r>
              <a:rPr lang="en-US" sz="1600" dirty="0">
                <a:solidFill>
                  <a:schemeClr val="tx1">
                    <a:lumMod val="95000"/>
                    <a:lumOff val="5000"/>
                  </a:schemeClr>
                </a:solidFill>
                <a:latin typeface="Calibri" charset="0"/>
                <a:ea typeface="ＭＳ Ｐゴシック" charset="0"/>
                <a:cs typeface="ＭＳ Ｐゴシック" charset="0"/>
              </a:rPr>
              <a:t>Materials should be designed for diverse audiences, including people with disabilities. The Massachusetts Department of Public Health (DPH) in adherence with the Americans with Disabilities Act (ADA) requires that people with disabilities have communication access that is equally effective as that provided to people without disabilities. </a:t>
            </a:r>
          </a:p>
          <a:p>
            <a:pPr>
              <a:lnSpc>
                <a:spcPct val="125000"/>
              </a:lnSpc>
            </a:pPr>
            <a:endParaRPr lang="en-US" sz="1600" dirty="0">
              <a:solidFill>
                <a:schemeClr val="tx1">
                  <a:lumMod val="95000"/>
                  <a:lumOff val="5000"/>
                </a:schemeClr>
              </a:solidFill>
              <a:latin typeface="Calibri" charset="0"/>
              <a:ea typeface="ＭＳ Ｐゴシック" charset="0"/>
              <a:cs typeface="ＭＳ Ｐゴシック" charset="0"/>
            </a:endParaRPr>
          </a:p>
          <a:p>
            <a:pPr>
              <a:lnSpc>
                <a:spcPct val="125000"/>
              </a:lnSpc>
            </a:pPr>
            <a:r>
              <a:rPr lang="en-US" sz="1600" dirty="0">
                <a:solidFill>
                  <a:schemeClr val="tx1">
                    <a:lumMod val="95000"/>
                    <a:lumOff val="5000"/>
                  </a:schemeClr>
                </a:solidFill>
                <a:latin typeface="Calibri" charset="0"/>
                <a:ea typeface="ＭＳ Ｐゴシック" charset="0"/>
                <a:cs typeface="ＭＳ Ｐゴシック" charset="0"/>
              </a:rPr>
              <a:t>These guidelines contain DPH policies, recommended standards, and website resources for accessible design and print information. Additional resources for alternative communication services, such as having print material produced in braille, are also included. </a:t>
            </a:r>
            <a:endParaRPr lang="en-US" sz="1600" b="1" dirty="0">
              <a:solidFill>
                <a:srgbClr val="FF0000"/>
              </a:solidFill>
              <a:latin typeface="Calibri" charset="0"/>
              <a:ea typeface="ＭＳ Ｐゴシック" charset="0"/>
              <a:cs typeface="ＭＳ Ｐゴシック" charset="0"/>
            </a:endParaRPr>
          </a:p>
        </p:txBody>
      </p:sp>
      <p:sp>
        <p:nvSpPr>
          <p:cNvPr id="2" name="Footer Placeholder 1">
            <a:extLst>
              <a:ext uri="{FF2B5EF4-FFF2-40B4-BE49-F238E27FC236}">
                <a16:creationId xmlns:a16="http://schemas.microsoft.com/office/drawing/2014/main" id="{45716B9F-3159-4DF7-9DF4-F2D7AC134560}"/>
              </a:ext>
            </a:extLst>
          </p:cNvPr>
          <p:cNvSpPr>
            <a:spLocks noGrp="1"/>
          </p:cNvSpPr>
          <p:nvPr>
            <p:ph type="ftr" sz="quarter" idx="11"/>
          </p:nvPr>
        </p:nvSpPr>
        <p:spPr>
          <a:xfrm>
            <a:off x="2484273" y="4799857"/>
            <a:ext cx="5260895" cy="273844"/>
          </a:xfrm>
        </p:spPr>
        <p:txBody>
          <a:bodyPr/>
          <a:lstStyle/>
          <a:p>
            <a:pPr algn="l"/>
            <a:r>
              <a:rPr lang="en-US" sz="800" dirty="0">
                <a:solidFill>
                  <a:srgbClr val="055994"/>
                </a:solidFill>
                <a:latin typeface="Calibri"/>
              </a:rPr>
              <a:t>Prepared by the Institute for Human Centered Design for the Massachusetts Department of Public Health</a:t>
            </a:r>
          </a:p>
        </p:txBody>
      </p:sp>
      <p:sp>
        <p:nvSpPr>
          <p:cNvPr id="3" name="Slide Number Placeholder 2">
            <a:extLst>
              <a:ext uri="{FF2B5EF4-FFF2-40B4-BE49-F238E27FC236}">
                <a16:creationId xmlns:a16="http://schemas.microsoft.com/office/drawing/2014/main" id="{99EAF896-E3F7-4E96-BF74-652CA47A13EC}"/>
              </a:ext>
            </a:extLst>
          </p:cNvPr>
          <p:cNvSpPr>
            <a:spLocks noGrp="1"/>
          </p:cNvSpPr>
          <p:nvPr>
            <p:ph type="sldNum" sz="quarter" idx="12"/>
          </p:nvPr>
        </p:nvSpPr>
        <p:spPr>
          <a:xfrm>
            <a:off x="6908799" y="4799857"/>
            <a:ext cx="2133600" cy="273844"/>
          </a:xfrm>
        </p:spPr>
        <p:txBody>
          <a:bodyPr/>
          <a:lstStyle/>
          <a:p>
            <a:pPr>
              <a:defRPr/>
            </a:pPr>
            <a:r>
              <a:rPr lang="en-US" sz="1000" dirty="0">
                <a:solidFill>
                  <a:srgbClr val="055994"/>
                </a:solidFill>
                <a:latin typeface="Calibri"/>
              </a:rPr>
              <a:t>page </a:t>
            </a:r>
            <a:fld id="{6DB331BA-60C7-4DF8-B5F3-0BBFFC00F85A}" type="slidenum">
              <a:rPr lang="en-US" sz="1000" smtClean="0">
                <a:solidFill>
                  <a:srgbClr val="055994"/>
                </a:solidFill>
                <a:latin typeface="Calibri"/>
              </a:rPr>
              <a:pPr>
                <a:defRPr/>
              </a:pPr>
              <a:t>3</a:t>
            </a:fld>
            <a:endParaRPr lang="en-US" sz="1000" dirty="0">
              <a:solidFill>
                <a:srgbClr val="055994"/>
              </a:solidFill>
              <a:latin typeface="Calibri"/>
            </a:endParaRPr>
          </a:p>
        </p:txBody>
      </p:sp>
      <p:sp>
        <p:nvSpPr>
          <p:cNvPr id="9" name="TextBox 8">
            <a:extLst>
              <a:ext uri="{FF2B5EF4-FFF2-40B4-BE49-F238E27FC236}">
                <a16:creationId xmlns:a16="http://schemas.microsoft.com/office/drawing/2014/main" id="{CF5B0AA3-CD82-4280-ACCC-EB1A3CAB0FBB}"/>
              </a:ext>
            </a:extLst>
          </p:cNvPr>
          <p:cNvSpPr txBox="1"/>
          <p:nvPr/>
        </p:nvSpPr>
        <p:spPr>
          <a:xfrm>
            <a:off x="101602" y="1698936"/>
            <a:ext cx="2061154" cy="1661993"/>
          </a:xfrm>
          <a:prstGeom prst="rect">
            <a:avLst/>
          </a:prstGeom>
          <a:noFill/>
        </p:spPr>
        <p:txBody>
          <a:bodyPr wrap="square" rtlCol="0">
            <a:spAutoFit/>
          </a:bodyPr>
          <a:lstStyle/>
          <a:p>
            <a:r>
              <a:rPr lang="en-US" sz="2800" b="1" dirty="0">
                <a:solidFill>
                  <a:schemeClr val="tx1">
                    <a:lumMod val="75000"/>
                    <a:lumOff val="25000"/>
                  </a:schemeClr>
                </a:solidFill>
              </a:rPr>
              <a:t>Accessible Print Materials</a:t>
            </a:r>
          </a:p>
          <a:p>
            <a:endParaRPr lang="en-US" dirty="0"/>
          </a:p>
        </p:txBody>
      </p:sp>
    </p:spTree>
    <p:extLst>
      <p:ext uri="{BB962C8B-B14F-4D97-AF65-F5344CB8AC3E}">
        <p14:creationId xmlns:p14="http://schemas.microsoft.com/office/powerpoint/2010/main" val="356325102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0E442-9BD3-4BC0-AA0B-E810986B7F2B}"/>
              </a:ext>
              <a:ext uri="{C183D7F6-B498-43B3-948B-1728B52AA6E4}">
                <adec:decorative xmlns:adec="http://schemas.microsoft.com/office/drawing/2017/decorative" val="1"/>
              </a:ext>
            </a:extLst>
          </p:cNvPr>
          <p:cNvSpPr/>
          <p:nvPr/>
        </p:nvSpPr>
        <p:spPr>
          <a:xfrm>
            <a:off x="-22175"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9758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Resources</a:t>
            </a:r>
            <a:endParaRPr lang="en-US" sz="1600" b="1" i="1" dirty="0">
              <a:solidFill>
                <a:srgbClr val="7030A0"/>
              </a:solidFill>
            </a:endParaRPr>
          </a:p>
        </p:txBody>
      </p:sp>
      <p:sp>
        <p:nvSpPr>
          <p:cNvPr id="4" name="TextBox 3">
            <a:extLst>
              <a:ext uri="{FF2B5EF4-FFF2-40B4-BE49-F238E27FC236}">
                <a16:creationId xmlns:a16="http://schemas.microsoft.com/office/drawing/2014/main" id="{87A66135-83D1-452A-AB19-88C73621F931}"/>
              </a:ext>
            </a:extLst>
          </p:cNvPr>
          <p:cNvSpPr txBox="1"/>
          <p:nvPr/>
        </p:nvSpPr>
        <p:spPr>
          <a:xfrm>
            <a:off x="2675692" y="786892"/>
            <a:ext cx="5595850" cy="4066947"/>
          </a:xfrm>
          <a:prstGeom prst="rect">
            <a:avLst/>
          </a:prstGeom>
          <a:noFill/>
        </p:spPr>
        <p:txBody>
          <a:bodyPr wrap="square" rtlCol="0">
            <a:spAutoFit/>
          </a:bodyPr>
          <a:lstStyle/>
          <a:p>
            <a:pPr>
              <a:spcAft>
                <a:spcPts val="600"/>
              </a:spcAft>
            </a:pPr>
            <a:r>
              <a:rPr lang="en-US" sz="1200" b="1" dirty="0">
                <a:solidFill>
                  <a:schemeClr val="tx1">
                    <a:lumMod val="85000"/>
                    <a:lumOff val="15000"/>
                  </a:schemeClr>
                </a:solidFill>
              </a:rPr>
              <a:t>Plain Language </a:t>
            </a:r>
          </a:p>
          <a:p>
            <a:pPr marL="227013" indent="-225425">
              <a:lnSpc>
                <a:spcPct val="120000"/>
              </a:lnSpc>
              <a:spcAft>
                <a:spcPts val="600"/>
              </a:spcAft>
              <a:buClr>
                <a:srgbClr val="2F5193"/>
              </a:buClr>
              <a:buFont typeface="Arial" panose="020B0604020202020204" pitchFamily="34" charset="0"/>
              <a:buChar char="•"/>
            </a:pPr>
            <a:r>
              <a:rPr lang="en-US" sz="1200" dirty="0">
                <a:solidFill>
                  <a:srgbClr val="055994"/>
                </a:solidFill>
                <a:hlinkClick r:id="rId3">
                  <a:extLst>
                    <a:ext uri="{A12FA001-AC4F-418D-AE19-62706E023703}">
                      <ahyp:hlinkClr xmlns:ahyp="http://schemas.microsoft.com/office/drawing/2018/hyperlinkcolor" val="tx"/>
                    </a:ext>
                  </a:extLst>
                </a:hlinkClick>
              </a:rPr>
              <a:t>plainlanguage.gov</a:t>
            </a:r>
            <a:r>
              <a:rPr lang="en-US" sz="1200" dirty="0">
                <a:solidFill>
                  <a:srgbClr val="055994"/>
                </a:solidFill>
              </a:rPr>
              <a:t> </a:t>
            </a:r>
          </a:p>
          <a:p>
            <a:pPr>
              <a:spcAft>
                <a:spcPts val="600"/>
              </a:spcAft>
            </a:pPr>
            <a:r>
              <a:rPr lang="en-US" sz="1200" b="1" dirty="0">
                <a:solidFill>
                  <a:schemeClr val="tx1">
                    <a:lumMod val="85000"/>
                    <a:lumOff val="15000"/>
                  </a:schemeClr>
                </a:solidFill>
              </a:rPr>
              <a:t>Alt Text</a:t>
            </a:r>
          </a:p>
          <a:p>
            <a:pPr marL="227013" indent="-225425">
              <a:lnSpc>
                <a:spcPct val="120000"/>
              </a:lnSpc>
              <a:spcAft>
                <a:spcPts val="600"/>
              </a:spcAft>
              <a:buClr>
                <a:srgbClr val="2F5193"/>
              </a:buClr>
              <a:buFont typeface="Arial" panose="020B0604020202020204" pitchFamily="34" charset="0"/>
              <a:buChar char="•"/>
            </a:pPr>
            <a:r>
              <a:rPr lang="en-US" sz="1200" dirty="0">
                <a:solidFill>
                  <a:srgbClr val="055994"/>
                </a:solidFill>
                <a:hlinkClick r:id="rId4">
                  <a:extLst>
                    <a:ext uri="{A12FA001-AC4F-418D-AE19-62706E023703}">
                      <ahyp:hlinkClr xmlns:ahyp="http://schemas.microsoft.com/office/drawing/2018/hyperlinkcolor" val="tx"/>
                    </a:ext>
                  </a:extLst>
                </a:hlinkClick>
              </a:rPr>
              <a:t>perkins.org/resource/how-write-alt-text-and-image-descriptions-visually-impaired</a:t>
            </a:r>
            <a:endParaRPr lang="en-US" sz="1200" dirty="0">
              <a:solidFill>
                <a:srgbClr val="055994"/>
              </a:solidFill>
            </a:endParaRPr>
          </a:p>
          <a:p>
            <a:pPr>
              <a:spcAft>
                <a:spcPts val="600"/>
              </a:spcAft>
            </a:pPr>
            <a:r>
              <a:rPr lang="en-US" sz="1200" b="1" dirty="0">
                <a:solidFill>
                  <a:schemeClr val="tx1">
                    <a:lumMod val="85000"/>
                    <a:lumOff val="15000"/>
                  </a:schemeClr>
                </a:solidFill>
              </a:rPr>
              <a:t>Color Contrast Checker</a:t>
            </a:r>
          </a:p>
          <a:p>
            <a:pPr marL="227013" indent="-225425">
              <a:lnSpc>
                <a:spcPct val="120000"/>
              </a:lnSpc>
              <a:spcAft>
                <a:spcPts val="600"/>
              </a:spcAft>
              <a:buClr>
                <a:srgbClr val="2F5193"/>
              </a:buClr>
              <a:buFont typeface="Arial" panose="020B0604020202020204" pitchFamily="34" charset="0"/>
              <a:buChar char="•"/>
            </a:pPr>
            <a:r>
              <a:rPr lang="en-US" sz="1200" dirty="0">
                <a:solidFill>
                  <a:srgbClr val="055994"/>
                </a:solidFill>
                <a:hlinkClick r:id="rId5">
                  <a:extLst>
                    <a:ext uri="{A12FA001-AC4F-418D-AE19-62706E023703}">
                      <ahyp:hlinkClr xmlns:ahyp="http://schemas.microsoft.com/office/drawing/2018/hyperlinkcolor" val="tx"/>
                    </a:ext>
                  </a:extLst>
                </a:hlinkClick>
              </a:rPr>
              <a:t>tpgi.com/color-contrast-checker</a:t>
            </a:r>
            <a:endParaRPr lang="en-US" sz="1200" dirty="0">
              <a:solidFill>
                <a:srgbClr val="055994"/>
              </a:solidFill>
            </a:endParaRPr>
          </a:p>
          <a:p>
            <a:pPr marL="1588">
              <a:lnSpc>
                <a:spcPct val="120000"/>
              </a:lnSpc>
              <a:spcAft>
                <a:spcPts val="600"/>
              </a:spcAft>
              <a:buClr>
                <a:srgbClr val="2F5193"/>
              </a:buClr>
            </a:pPr>
            <a:r>
              <a:rPr lang="en-US" sz="1200" b="1" dirty="0">
                <a:solidFill>
                  <a:schemeClr val="tx1">
                    <a:lumMod val="85000"/>
                    <a:lumOff val="15000"/>
                  </a:schemeClr>
                </a:solidFill>
              </a:rPr>
              <a:t>Screen Readers</a:t>
            </a:r>
          </a:p>
          <a:p>
            <a:pPr marL="285750" lvl="0" indent="-285750">
              <a:lnSpc>
                <a:spcPct val="120000"/>
              </a:lnSpc>
              <a:spcAft>
                <a:spcPts val="600"/>
              </a:spcAft>
              <a:buClr>
                <a:srgbClr val="055994"/>
              </a:buClr>
              <a:buFont typeface="Arial" panose="020B0604020202020204" pitchFamily="34" charset="0"/>
              <a:buChar char="•"/>
            </a:pPr>
            <a:r>
              <a:rPr lang="en-US" sz="1200" dirty="0">
                <a:solidFill>
                  <a:srgbClr val="055994"/>
                </a:solidFill>
                <a:hlinkClick r:id="rId6">
                  <a:extLst>
                    <a:ext uri="{A12FA001-AC4F-418D-AE19-62706E023703}">
                      <ahyp:hlinkClr xmlns:ahyp="http://schemas.microsoft.com/office/drawing/2018/hyperlinkcolor" val="tx"/>
                    </a:ext>
                  </a:extLst>
                </a:hlinkClick>
              </a:rPr>
              <a:t>Make Your Word Documents Accessible to People with Disabilities</a:t>
            </a:r>
            <a:endParaRPr lang="en-US" sz="1200" dirty="0">
              <a:solidFill>
                <a:srgbClr val="055994"/>
              </a:solidFill>
            </a:endParaRPr>
          </a:p>
          <a:p>
            <a:pPr marL="285750" lvl="0" indent="-285750">
              <a:lnSpc>
                <a:spcPct val="120000"/>
              </a:lnSpc>
              <a:spcAft>
                <a:spcPts val="600"/>
              </a:spcAft>
              <a:buClr>
                <a:srgbClr val="055994"/>
              </a:buClr>
              <a:buFont typeface="Arial" panose="020B0604020202020204" pitchFamily="34" charset="0"/>
              <a:buChar char="•"/>
            </a:pPr>
            <a:r>
              <a:rPr lang="en-US" sz="1200" dirty="0">
                <a:solidFill>
                  <a:srgbClr val="055994"/>
                </a:solidFill>
                <a:hlinkClick r:id="rId7">
                  <a:extLst>
                    <a:ext uri="{A12FA001-AC4F-418D-AE19-62706E023703}">
                      <ahyp:hlinkClr xmlns:ahyp="http://schemas.microsoft.com/office/drawing/2018/hyperlinkcolor" val="tx"/>
                    </a:ext>
                  </a:extLst>
                </a:hlinkClick>
              </a:rPr>
              <a:t>Make Your PowerPoint Presentations Accessible to People with Disabilities</a:t>
            </a:r>
            <a:endParaRPr lang="en-US" sz="1200" dirty="0">
              <a:solidFill>
                <a:srgbClr val="055994"/>
              </a:solidFill>
            </a:endParaRPr>
          </a:p>
          <a:p>
            <a:pPr marL="285750" lvl="0" indent="-285750">
              <a:lnSpc>
                <a:spcPct val="120000"/>
              </a:lnSpc>
              <a:spcAft>
                <a:spcPts val="600"/>
              </a:spcAft>
              <a:buClr>
                <a:srgbClr val="055994"/>
              </a:buClr>
              <a:buFont typeface="Arial" panose="020B0604020202020204" pitchFamily="34" charset="0"/>
              <a:buChar char="•"/>
            </a:pPr>
            <a:r>
              <a:rPr lang="en-US" sz="1200" dirty="0">
                <a:solidFill>
                  <a:srgbClr val="055994"/>
                </a:solidFill>
                <a:hlinkClick r:id="rId8">
                  <a:extLst>
                    <a:ext uri="{A12FA001-AC4F-418D-AE19-62706E023703}">
                      <ahyp:hlinkClr xmlns:ahyp="http://schemas.microsoft.com/office/drawing/2018/hyperlinkcolor" val="tx"/>
                    </a:ext>
                  </a:extLst>
                </a:hlinkClick>
              </a:rPr>
              <a:t>Make Your Excel Documents Accessible to People with Disabilities</a:t>
            </a:r>
            <a:endParaRPr lang="en-US" sz="1200" dirty="0">
              <a:solidFill>
                <a:srgbClr val="055994"/>
              </a:solidFill>
            </a:endParaRPr>
          </a:p>
          <a:p>
            <a:pPr>
              <a:spcAft>
                <a:spcPts val="600"/>
              </a:spcAft>
            </a:pPr>
            <a:r>
              <a:rPr lang="en-US" sz="1200" b="1" dirty="0">
                <a:solidFill>
                  <a:schemeClr val="tx1">
                    <a:lumMod val="85000"/>
                    <a:lumOff val="15000"/>
                  </a:schemeClr>
                </a:solidFill>
              </a:rPr>
              <a:t>Culturally and Linguistically Appropriate Services (CLAS)</a:t>
            </a:r>
          </a:p>
          <a:p>
            <a:pPr marL="227013" indent="-225425">
              <a:lnSpc>
                <a:spcPct val="120000"/>
              </a:lnSpc>
              <a:spcAft>
                <a:spcPts val="600"/>
              </a:spcAft>
              <a:buClr>
                <a:srgbClr val="2F5193"/>
              </a:buClr>
              <a:buFont typeface="Arial" panose="020B0604020202020204" pitchFamily="34" charset="0"/>
              <a:buChar char="•"/>
            </a:pPr>
            <a:r>
              <a:rPr lang="en-US" sz="1200" dirty="0">
                <a:solidFill>
                  <a:srgbClr val="055994"/>
                </a:solidFill>
                <a:hlinkClick r:id="rId9">
                  <a:extLst>
                    <a:ext uri="{A12FA001-AC4F-418D-AE19-62706E023703}">
                      <ahyp:hlinkClr xmlns:ahyp="http://schemas.microsoft.com/office/drawing/2018/hyperlinkcolor" val="tx"/>
                    </a:ext>
                  </a:extLst>
                </a:hlinkClick>
              </a:rPr>
              <a:t>mass.gov/service-details/clas-national-standards</a:t>
            </a:r>
            <a:endParaRPr lang="en-US" sz="1200" dirty="0">
              <a:solidFill>
                <a:srgbClr val="055994"/>
              </a:solidFill>
            </a:endParaRPr>
          </a:p>
          <a:p>
            <a:pPr marL="227013" indent="-225425">
              <a:lnSpc>
                <a:spcPct val="120000"/>
              </a:lnSpc>
              <a:spcAft>
                <a:spcPts val="600"/>
              </a:spcAft>
              <a:buClr>
                <a:srgbClr val="2F5193"/>
              </a:buClr>
              <a:buFont typeface="Arial" panose="020B0604020202020204" pitchFamily="34" charset="0"/>
              <a:buChar char="•"/>
            </a:pPr>
            <a:r>
              <a:rPr lang="en-US" sz="1200" dirty="0">
                <a:solidFill>
                  <a:srgbClr val="055994"/>
                </a:solidFill>
                <a:hlinkClick r:id="rId10">
                  <a:extLst>
                    <a:ext uri="{A12FA001-AC4F-418D-AE19-62706E023703}">
                      <ahyp:hlinkClr xmlns:ahyp="http://schemas.microsoft.com/office/drawing/2018/hyperlinkcolor" val="tx"/>
                    </a:ext>
                  </a:extLst>
                </a:hlinkClick>
              </a:rPr>
              <a:t>mass.gov/doc/clas-introduction/download</a:t>
            </a:r>
            <a:endParaRPr lang="en-US" sz="1200" dirty="0">
              <a:solidFill>
                <a:srgbClr val="055994"/>
              </a:solidFill>
            </a:endParaRPr>
          </a:p>
          <a:p>
            <a:pPr marL="227013" indent="-225425">
              <a:lnSpc>
                <a:spcPct val="120000"/>
              </a:lnSpc>
              <a:spcAft>
                <a:spcPts val="600"/>
              </a:spcAft>
              <a:buClr>
                <a:srgbClr val="2F5193"/>
              </a:buClr>
              <a:buFont typeface="Arial" panose="020B0604020202020204" pitchFamily="34" charset="0"/>
              <a:buChar char="•"/>
            </a:pPr>
            <a:endParaRPr lang="en-US" sz="1400" dirty="0">
              <a:solidFill>
                <a:schemeClr val="tx1">
                  <a:lumMod val="85000"/>
                  <a:lumOff val="15000"/>
                </a:schemeClr>
              </a:solidFill>
            </a:endParaRPr>
          </a:p>
        </p:txBody>
      </p:sp>
      <p:cxnSp>
        <p:nvCxnSpPr>
          <p:cNvPr id="10" name="Straight Connector 9">
            <a:extLst>
              <a:ext uri="{FF2B5EF4-FFF2-40B4-BE49-F238E27FC236}">
                <a16:creationId xmlns:a16="http://schemas.microsoft.com/office/drawing/2014/main" id="{553DBFE3-C7CB-460A-9C3C-94A64B9A3E4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AB6015-2E79-42DB-BD4F-B97679A2C378}"/>
              </a:ext>
              <a:ext uri="{C183D7F6-B498-43B3-948B-1728B52AA6E4}">
                <adec:decorative xmlns:adec="http://schemas.microsoft.com/office/drawing/2017/decorative" val="1"/>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56203A-9A55-4ED2-90AD-41841331538F}"/>
              </a:ext>
            </a:extLst>
          </p:cNvPr>
          <p:cNvSpPr txBox="1"/>
          <p:nvPr/>
        </p:nvSpPr>
        <p:spPr>
          <a:xfrm>
            <a:off x="146521" y="1724473"/>
            <a:ext cx="2037459" cy="523220"/>
          </a:xfrm>
          <a:prstGeom prst="rect">
            <a:avLst/>
          </a:prstGeom>
          <a:noFill/>
        </p:spPr>
        <p:txBody>
          <a:bodyPr wrap="square" rtlCol="0">
            <a:spAutoFit/>
          </a:bodyPr>
          <a:lstStyle/>
          <a:p>
            <a:r>
              <a:rPr lang="en-US" sz="2800" b="1" dirty="0">
                <a:solidFill>
                  <a:schemeClr val="tx1">
                    <a:lumMod val="85000"/>
                    <a:lumOff val="15000"/>
                  </a:schemeClr>
                </a:solidFill>
              </a:rPr>
              <a:t>Resources</a:t>
            </a:r>
          </a:p>
        </p:txBody>
      </p:sp>
      <p:sp>
        <p:nvSpPr>
          <p:cNvPr id="13" name="Rectangle 12">
            <a:extLst>
              <a:ext uri="{FF2B5EF4-FFF2-40B4-BE49-F238E27FC236}">
                <a16:creationId xmlns:a16="http://schemas.microsoft.com/office/drawing/2014/main" id="{45F175FD-95BD-49B5-A3EC-F7125454A229}"/>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265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0E442-9BD3-4BC0-AA0B-E810986B7F2B}"/>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DABA7CE-0A55-472F-8669-D1CE5DAF2CE4}"/>
              </a:ext>
            </a:extLst>
          </p:cNvPr>
          <p:cNvSpPr txBox="1"/>
          <p:nvPr/>
        </p:nvSpPr>
        <p:spPr>
          <a:xfrm>
            <a:off x="146521" y="1695933"/>
            <a:ext cx="2037459" cy="523220"/>
          </a:xfrm>
          <a:prstGeom prst="rect">
            <a:avLst/>
          </a:prstGeom>
          <a:noFill/>
        </p:spPr>
        <p:txBody>
          <a:bodyPr wrap="square" rtlCol="0">
            <a:spAutoFit/>
          </a:bodyPr>
          <a:lstStyle/>
          <a:p>
            <a:r>
              <a:rPr lang="en-US" sz="2800" b="1" dirty="0">
                <a:solidFill>
                  <a:schemeClr val="tx1">
                    <a:lumMod val="85000"/>
                    <a:lumOff val="15000"/>
                  </a:schemeClr>
                </a:solidFill>
              </a:rPr>
              <a:t>Content</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343642"/>
            <a:ext cx="5879583" cy="774058"/>
          </a:xfrm>
          <a:prstGeom prst="rect">
            <a:avLst/>
          </a:prstGeom>
          <a:noFill/>
        </p:spPr>
        <p:txBody>
          <a:bodyPr wrap="square" rtlCol="0">
            <a:spAutoFit/>
          </a:bodyPr>
          <a:lstStyle/>
          <a:p>
            <a:pPr>
              <a:lnSpc>
                <a:spcPct val="114000"/>
              </a:lnSpc>
            </a:pPr>
            <a:r>
              <a:rPr lang="en-US" sz="2000" b="1" dirty="0">
                <a:solidFill>
                  <a:schemeClr val="tx1">
                    <a:lumMod val="95000"/>
                    <a:lumOff val="5000"/>
                  </a:schemeClr>
                </a:solidFill>
              </a:rPr>
              <a:t>Overview</a:t>
            </a:r>
            <a:endParaRPr lang="en-US" sz="1400" b="1" i="1" dirty="0">
              <a:solidFill>
                <a:srgbClr val="7030A0"/>
              </a:solidFill>
            </a:endParaRPr>
          </a:p>
          <a:p>
            <a:pPr>
              <a:lnSpc>
                <a:spcPct val="114000"/>
              </a:lnSpc>
            </a:pPr>
            <a:endParaRPr lang="en-US" sz="2000" b="1" dirty="0">
              <a:solidFill>
                <a:srgbClr val="7030A0"/>
              </a:solidFill>
            </a:endParaRPr>
          </a:p>
        </p:txBody>
      </p:sp>
      <p:sp>
        <p:nvSpPr>
          <p:cNvPr id="4" name="TextBox 3">
            <a:extLst>
              <a:ext uri="{FF2B5EF4-FFF2-40B4-BE49-F238E27FC236}">
                <a16:creationId xmlns:a16="http://schemas.microsoft.com/office/drawing/2014/main" id="{87A66135-83D1-452A-AB19-88C73621F931}"/>
              </a:ext>
            </a:extLst>
          </p:cNvPr>
          <p:cNvSpPr txBox="1"/>
          <p:nvPr/>
        </p:nvSpPr>
        <p:spPr>
          <a:xfrm>
            <a:off x="2634574" y="1217276"/>
            <a:ext cx="5231339" cy="2457660"/>
          </a:xfrm>
          <a:prstGeom prst="rect">
            <a:avLst/>
          </a:prstGeom>
          <a:noFill/>
        </p:spPr>
        <p:txBody>
          <a:bodyPr wrap="square" rtlCol="0">
            <a:spAutoFit/>
          </a:bodyPr>
          <a:lstStyle/>
          <a:p>
            <a:pPr marL="174625" indent="-174625">
              <a:lnSpc>
                <a:spcPct val="125000"/>
              </a:lnSpc>
              <a:spcAft>
                <a:spcPts val="600"/>
              </a:spcAft>
              <a:buClr>
                <a:srgbClr val="2F5193"/>
              </a:buClr>
              <a:buFont typeface="Arial" panose="020B0604020202020204" pitchFamily="34" charset="0"/>
              <a:buChar char="•"/>
            </a:pPr>
            <a:r>
              <a:rPr lang="en-US" sz="1400" dirty="0">
                <a:solidFill>
                  <a:schemeClr val="tx1">
                    <a:lumMod val="85000"/>
                    <a:lumOff val="15000"/>
                  </a:schemeClr>
                </a:solidFill>
              </a:rPr>
              <a:t>Materials should reflect the target audience. Materials should be culturally and linguistically appropriate. </a:t>
            </a:r>
          </a:p>
          <a:p>
            <a:pPr marL="174625" indent="-174625">
              <a:lnSpc>
                <a:spcPct val="125000"/>
              </a:lnSpc>
              <a:spcAft>
                <a:spcPts val="600"/>
              </a:spcAft>
              <a:buClr>
                <a:srgbClr val="2F5193"/>
              </a:buClr>
              <a:buFont typeface="Arial" panose="020B0604020202020204" pitchFamily="34" charset="0"/>
              <a:buChar char="•"/>
            </a:pPr>
            <a:r>
              <a:rPr lang="en-US" sz="1400" dirty="0">
                <a:solidFill>
                  <a:schemeClr val="tx1">
                    <a:lumMod val="85000"/>
                    <a:lumOff val="15000"/>
                  </a:schemeClr>
                </a:solidFill>
              </a:rPr>
              <a:t>The target population should include people with disabilities.</a:t>
            </a:r>
          </a:p>
          <a:p>
            <a:pPr marL="174625" indent="-174625">
              <a:lnSpc>
                <a:spcPct val="125000"/>
              </a:lnSpc>
              <a:spcAft>
                <a:spcPts val="600"/>
              </a:spcAft>
              <a:buClr>
                <a:srgbClr val="2F5193"/>
              </a:buClr>
              <a:buFont typeface="Arial" panose="020B0604020202020204" pitchFamily="34" charset="0"/>
              <a:buChar char="•"/>
            </a:pPr>
            <a:r>
              <a:rPr lang="en-US" sz="1400" dirty="0">
                <a:solidFill>
                  <a:schemeClr val="tx1">
                    <a:lumMod val="85000"/>
                    <a:lumOff val="15000"/>
                  </a:schemeClr>
                </a:solidFill>
              </a:rPr>
              <a:t>Materials should identify disability as a risk factor for health conditions where appropriate.</a:t>
            </a:r>
          </a:p>
          <a:p>
            <a:pPr marL="174625" indent="-174625">
              <a:lnSpc>
                <a:spcPct val="125000"/>
              </a:lnSpc>
              <a:spcAft>
                <a:spcPts val="600"/>
              </a:spcAft>
              <a:buClr>
                <a:srgbClr val="2F5193"/>
              </a:buClr>
              <a:buFont typeface="Arial" panose="020B0604020202020204" pitchFamily="34" charset="0"/>
              <a:buChar char="•"/>
            </a:pPr>
            <a:r>
              <a:rPr lang="en-US" sz="1400" dirty="0">
                <a:solidFill>
                  <a:schemeClr val="tx1">
                    <a:lumMod val="85000"/>
                    <a:lumOff val="15000"/>
                  </a:schemeClr>
                </a:solidFill>
              </a:rPr>
              <a:t>During all phases of the material development process, including initial discussions, concept testing, and focus groups, the target audience sample should include people with disabilities.</a:t>
            </a:r>
            <a:endParaRPr lang="en-US" sz="1400" dirty="0"/>
          </a:p>
        </p:txBody>
      </p:sp>
      <p:sp>
        <p:nvSpPr>
          <p:cNvPr id="9" name="Rectangle 8">
            <a:extLst>
              <a:ext uri="{FF2B5EF4-FFF2-40B4-BE49-F238E27FC236}">
                <a16:creationId xmlns:a16="http://schemas.microsoft.com/office/drawing/2014/main" id="{7823219C-9A43-4255-B223-551B5F8404DC}"/>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53DBFE3-C7CB-460A-9C3C-94A64B9A3E4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AB6015-2E79-42DB-BD4F-B97679A2C378}"/>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898CF902-144D-4A49-A226-9466F54C3E1A}"/>
              </a:ext>
            </a:extLst>
          </p:cNvPr>
          <p:cNvSpPr txBox="1">
            <a:spLocks/>
          </p:cNvSpPr>
          <p:nvPr/>
        </p:nvSpPr>
        <p:spPr>
          <a:xfrm>
            <a:off x="2484273" y="4799857"/>
            <a:ext cx="5150239" cy="273844"/>
          </a:xfrm>
          <a:prstGeom prst="rect">
            <a:avLst/>
          </a:prstGeom>
        </p:spPr>
        <p:txBody>
          <a:bodyPr/>
          <a:lstStyle>
            <a:defPPr>
              <a:defRPr lang="en-US"/>
            </a:defPPr>
            <a:lvl1pPr marL="0" algn="l" defTabSz="456734" rtl="0" eaLnBrk="1" latinLnBrk="0" hangingPunct="1">
              <a:defRPr sz="1800" kern="1200">
                <a:solidFill>
                  <a:schemeClr val="tx1"/>
                </a:solidFill>
                <a:latin typeface="+mn-lt"/>
                <a:ea typeface="+mn-ea"/>
                <a:cs typeface="+mn-cs"/>
              </a:defRPr>
            </a:lvl1pPr>
            <a:lvl2pPr marL="456734" algn="l" defTabSz="456734" rtl="0" eaLnBrk="1" latinLnBrk="0" hangingPunct="1">
              <a:defRPr sz="1800" kern="1200">
                <a:solidFill>
                  <a:schemeClr val="tx1"/>
                </a:solidFill>
                <a:latin typeface="+mn-lt"/>
                <a:ea typeface="+mn-ea"/>
                <a:cs typeface="+mn-cs"/>
              </a:defRPr>
            </a:lvl2pPr>
            <a:lvl3pPr marL="913523" algn="l" defTabSz="456734" rtl="0" eaLnBrk="1" latinLnBrk="0" hangingPunct="1">
              <a:defRPr sz="1800" kern="1200">
                <a:solidFill>
                  <a:schemeClr val="tx1"/>
                </a:solidFill>
                <a:latin typeface="+mn-lt"/>
                <a:ea typeface="+mn-ea"/>
                <a:cs typeface="+mn-cs"/>
              </a:defRPr>
            </a:lvl3pPr>
            <a:lvl4pPr marL="1370274" algn="l" defTabSz="456734" rtl="0" eaLnBrk="1" latinLnBrk="0" hangingPunct="1">
              <a:defRPr sz="1800" kern="1200">
                <a:solidFill>
                  <a:schemeClr val="tx1"/>
                </a:solidFill>
                <a:latin typeface="+mn-lt"/>
                <a:ea typeface="+mn-ea"/>
                <a:cs typeface="+mn-cs"/>
              </a:defRPr>
            </a:lvl4pPr>
            <a:lvl5pPr marL="1827044" algn="l" defTabSz="456734" rtl="0" eaLnBrk="1" latinLnBrk="0" hangingPunct="1">
              <a:defRPr sz="1800" kern="1200">
                <a:solidFill>
                  <a:schemeClr val="tx1"/>
                </a:solidFill>
                <a:latin typeface="+mn-lt"/>
                <a:ea typeface="+mn-ea"/>
                <a:cs typeface="+mn-cs"/>
              </a:defRPr>
            </a:lvl5pPr>
            <a:lvl6pPr marL="2283777" algn="l" defTabSz="456734" rtl="0" eaLnBrk="1" latinLnBrk="0" hangingPunct="1">
              <a:defRPr sz="1800" kern="1200">
                <a:solidFill>
                  <a:schemeClr val="tx1"/>
                </a:solidFill>
                <a:latin typeface="+mn-lt"/>
                <a:ea typeface="+mn-ea"/>
                <a:cs typeface="+mn-cs"/>
              </a:defRPr>
            </a:lvl6pPr>
            <a:lvl7pPr marL="2740511" algn="l" defTabSz="456734" rtl="0" eaLnBrk="1" latinLnBrk="0" hangingPunct="1">
              <a:defRPr sz="1800" kern="1200">
                <a:solidFill>
                  <a:schemeClr val="tx1"/>
                </a:solidFill>
                <a:latin typeface="+mn-lt"/>
                <a:ea typeface="+mn-ea"/>
                <a:cs typeface="+mn-cs"/>
              </a:defRPr>
            </a:lvl7pPr>
            <a:lvl8pPr marL="3197280" algn="l" defTabSz="456734" rtl="0" eaLnBrk="1" latinLnBrk="0" hangingPunct="1">
              <a:defRPr sz="1800" kern="1200">
                <a:solidFill>
                  <a:schemeClr val="tx1"/>
                </a:solidFill>
                <a:latin typeface="+mn-lt"/>
                <a:ea typeface="+mn-ea"/>
                <a:cs typeface="+mn-cs"/>
              </a:defRPr>
            </a:lvl8pPr>
            <a:lvl9pPr marL="3654037" algn="l" defTabSz="456734" rtl="0" eaLnBrk="1" latinLnBrk="0" hangingPunct="1">
              <a:defRPr sz="1800" kern="1200">
                <a:solidFill>
                  <a:schemeClr val="tx1"/>
                </a:solidFill>
                <a:latin typeface="+mn-lt"/>
                <a:ea typeface="+mn-ea"/>
                <a:cs typeface="+mn-cs"/>
              </a:defRPr>
            </a:lvl9pPr>
          </a:lstStyle>
          <a:p>
            <a:r>
              <a:rPr lang="en-US" sz="800" dirty="0">
                <a:solidFill>
                  <a:srgbClr val="055994"/>
                </a:solidFill>
                <a:latin typeface="Calibri"/>
              </a:rPr>
              <a:t>Prepared by the Institute for Human Centered Design for the Massachusetts Department of Public Health</a:t>
            </a:r>
          </a:p>
        </p:txBody>
      </p:sp>
    </p:spTree>
    <p:extLst>
      <p:ext uri="{BB962C8B-B14F-4D97-AF65-F5344CB8AC3E}">
        <p14:creationId xmlns:p14="http://schemas.microsoft.com/office/powerpoint/2010/main" val="22311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0E442-9BD3-4BC0-AA0B-E810986B7F2B}"/>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DABA7CE-0A55-472F-8669-D1CE5DAF2CE4}"/>
              </a:ext>
            </a:extLst>
          </p:cNvPr>
          <p:cNvSpPr txBox="1"/>
          <p:nvPr/>
        </p:nvSpPr>
        <p:spPr>
          <a:xfrm>
            <a:off x="146521" y="1695933"/>
            <a:ext cx="2037459" cy="523220"/>
          </a:xfrm>
          <a:prstGeom prst="rect">
            <a:avLst/>
          </a:prstGeom>
          <a:noFill/>
        </p:spPr>
        <p:txBody>
          <a:bodyPr wrap="square" rtlCol="0">
            <a:spAutoFit/>
          </a:bodyPr>
          <a:lstStyle/>
          <a:p>
            <a:r>
              <a:rPr lang="en-US" sz="2800" b="1" dirty="0">
                <a:solidFill>
                  <a:schemeClr val="tx1">
                    <a:lumMod val="85000"/>
                    <a:lumOff val="15000"/>
                  </a:schemeClr>
                </a:solidFill>
              </a:rPr>
              <a:t>Content</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9758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Plain Language</a:t>
            </a:r>
            <a:endParaRPr lang="en-US" sz="1600" b="1" i="1" dirty="0">
              <a:solidFill>
                <a:srgbClr val="7030A0"/>
              </a:solidFill>
            </a:endParaRPr>
          </a:p>
        </p:txBody>
      </p:sp>
      <p:sp>
        <p:nvSpPr>
          <p:cNvPr id="4" name="TextBox 3">
            <a:extLst>
              <a:ext uri="{FF2B5EF4-FFF2-40B4-BE49-F238E27FC236}">
                <a16:creationId xmlns:a16="http://schemas.microsoft.com/office/drawing/2014/main" id="{87A66135-83D1-452A-AB19-88C73621F931}"/>
              </a:ext>
            </a:extLst>
          </p:cNvPr>
          <p:cNvSpPr txBox="1"/>
          <p:nvPr/>
        </p:nvSpPr>
        <p:spPr>
          <a:xfrm>
            <a:off x="2675692" y="786892"/>
            <a:ext cx="4937051" cy="3370153"/>
          </a:xfrm>
          <a:prstGeom prst="rect">
            <a:avLst/>
          </a:prstGeom>
          <a:noFill/>
        </p:spPr>
        <p:txBody>
          <a:bodyPr wrap="square" rtlCol="0">
            <a:spAutoFit/>
          </a:bodyPr>
          <a:lstStyle/>
          <a:p>
            <a:pPr>
              <a:spcAft>
                <a:spcPts val="600"/>
              </a:spcAft>
            </a:pPr>
            <a:r>
              <a:rPr lang="en-US" sz="1400" b="1" dirty="0">
                <a:solidFill>
                  <a:schemeClr val="tx1">
                    <a:lumMod val="85000"/>
                    <a:lumOff val="15000"/>
                  </a:schemeClr>
                </a:solidFill>
              </a:rPr>
              <a:t>What are the most common techniques that can help you achieve this goal? </a:t>
            </a:r>
            <a:r>
              <a:rPr lang="en-US" sz="1200" i="1" u="sng" dirty="0">
                <a:hlinkClick r:id="rId3">
                  <a:extLst>
                    <a:ext uri="{A12FA001-AC4F-418D-AE19-62706E023703}">
                      <ahyp:hlinkClr xmlns:ahyp="http://schemas.microsoft.com/office/drawing/2018/hyperlinkcolor" val="tx"/>
                    </a:ext>
                  </a:extLst>
                </a:hlinkClick>
              </a:rPr>
              <a:t>PlainLanguage.</a:t>
            </a:r>
            <a:r>
              <a:rPr lang="en-US" sz="1200" i="1" u="sng" dirty="0"/>
              <a:t>gov</a:t>
            </a:r>
          </a:p>
          <a:p>
            <a:pPr marL="285750" indent="-285750">
              <a:spcAft>
                <a:spcPts val="600"/>
              </a:spcAft>
              <a:buClr>
                <a:srgbClr val="055994"/>
              </a:buClr>
              <a:buFont typeface="Arial" panose="020B0604020202020204" pitchFamily="34" charset="0"/>
              <a:buChar char="•"/>
            </a:pPr>
            <a:r>
              <a:rPr lang="en-US" sz="1400" dirty="0">
                <a:solidFill>
                  <a:schemeClr val="tx1">
                    <a:lumMod val="85000"/>
                    <a:lumOff val="15000"/>
                  </a:schemeClr>
                </a:solidFill>
              </a:rPr>
              <a:t>Active voice, not passive</a:t>
            </a:r>
          </a:p>
          <a:p>
            <a:pPr marL="285750" indent="-285750">
              <a:spcAft>
                <a:spcPts val="600"/>
              </a:spcAft>
              <a:buClr>
                <a:srgbClr val="055994"/>
              </a:buClr>
              <a:buFont typeface="Arial" panose="020B0604020202020204" pitchFamily="34" charset="0"/>
              <a:buChar char="•"/>
            </a:pPr>
            <a:r>
              <a:rPr lang="en-US" sz="1400" dirty="0">
                <a:solidFill>
                  <a:schemeClr val="tx1">
                    <a:lumMod val="85000"/>
                    <a:lumOff val="15000"/>
                  </a:schemeClr>
                </a:solidFill>
              </a:rPr>
              <a:t>Short sentences and paragraphs</a:t>
            </a:r>
          </a:p>
          <a:p>
            <a:pPr marL="285750" indent="-285750">
              <a:spcAft>
                <a:spcPts val="600"/>
              </a:spcAft>
              <a:buClr>
                <a:srgbClr val="055994"/>
              </a:buClr>
              <a:buFont typeface="Arial" panose="020B0604020202020204" pitchFamily="34" charset="0"/>
              <a:buChar char="•"/>
            </a:pPr>
            <a:r>
              <a:rPr lang="en-US" sz="1400" dirty="0">
                <a:solidFill>
                  <a:schemeClr val="tx1">
                    <a:lumMod val="85000"/>
                    <a:lumOff val="15000"/>
                  </a:schemeClr>
                </a:solidFill>
              </a:rPr>
              <a:t>Common, everyday words</a:t>
            </a:r>
          </a:p>
          <a:p>
            <a:pPr marL="285750" indent="-285750">
              <a:spcAft>
                <a:spcPts val="600"/>
              </a:spcAft>
              <a:buClr>
                <a:srgbClr val="055994"/>
              </a:buClr>
              <a:buFont typeface="Arial" panose="020B0604020202020204" pitchFamily="34" charset="0"/>
              <a:buChar char="•"/>
            </a:pPr>
            <a:r>
              <a:rPr lang="en-US" sz="1400" dirty="0">
                <a:solidFill>
                  <a:schemeClr val="tx1">
                    <a:lumMod val="85000"/>
                    <a:lumOff val="15000"/>
                  </a:schemeClr>
                </a:solidFill>
              </a:rPr>
              <a:t>“You” and “We” and other pronouns</a:t>
            </a:r>
          </a:p>
          <a:p>
            <a:pPr>
              <a:spcAft>
                <a:spcPts val="600"/>
              </a:spcAft>
              <a:buClr>
                <a:srgbClr val="055994"/>
              </a:buClr>
            </a:pPr>
            <a:br>
              <a:rPr lang="en-US" sz="1400" dirty="0">
                <a:solidFill>
                  <a:schemeClr val="tx1">
                    <a:lumMod val="85000"/>
                    <a:lumOff val="15000"/>
                  </a:schemeClr>
                </a:solidFill>
              </a:rPr>
            </a:br>
            <a:r>
              <a:rPr lang="en-US" sz="1400" b="1" dirty="0">
                <a:solidFill>
                  <a:schemeClr val="tx1">
                    <a:lumMod val="85000"/>
                    <a:lumOff val="15000"/>
                  </a:schemeClr>
                </a:solidFill>
              </a:rPr>
              <a:t>Additional Resources:</a:t>
            </a:r>
          </a:p>
          <a:p>
            <a:pPr marL="285750" indent="-285750">
              <a:spcAft>
                <a:spcPts val="600"/>
              </a:spcAft>
              <a:buClr>
                <a:srgbClr val="055994"/>
              </a:buClr>
              <a:buFont typeface="Arial" panose="020B0604020202020204" pitchFamily="34" charset="0"/>
              <a:buChar char="•"/>
            </a:pPr>
            <a:r>
              <a:rPr lang="en-US" sz="1400" u="sng" dirty="0">
                <a:hlinkClick r:id="rId4">
                  <a:extLst>
                    <a:ext uri="{A12FA001-AC4F-418D-AE19-62706E023703}">
                      <ahyp:hlinkClr xmlns:ahyp="http://schemas.microsoft.com/office/drawing/2018/hyperlinkcolor" val="tx"/>
                    </a:ext>
                  </a:extLst>
                </a:hlinkClick>
              </a:rPr>
              <a:t>Checklists and handouts</a:t>
            </a:r>
            <a:endParaRPr lang="en-US" sz="1400" u="sng" dirty="0"/>
          </a:p>
          <a:p>
            <a:pPr marL="285750" indent="-285750">
              <a:spcAft>
                <a:spcPts val="600"/>
              </a:spcAft>
              <a:buClr>
                <a:srgbClr val="055994"/>
              </a:buClr>
              <a:buFont typeface="Arial" panose="020B0604020202020204" pitchFamily="34" charset="0"/>
              <a:buChar char="•"/>
            </a:pPr>
            <a:r>
              <a:rPr lang="en-US" sz="1400" u="sng" dirty="0">
                <a:hlinkClick r:id="rId5">
                  <a:extLst>
                    <a:ext uri="{A12FA001-AC4F-418D-AE19-62706E023703}">
                      <ahyp:hlinkClr xmlns:ahyp="http://schemas.microsoft.com/office/drawing/2018/hyperlinkcolor" val="tx"/>
                    </a:ext>
                  </a:extLst>
                </a:hlinkClick>
              </a:rPr>
              <a:t>Plain writing page template</a:t>
            </a:r>
            <a:endParaRPr lang="en-US" sz="1400" u="sng" dirty="0"/>
          </a:p>
          <a:p>
            <a:pPr marL="285750" indent="-285750">
              <a:spcAft>
                <a:spcPts val="600"/>
              </a:spcAft>
              <a:buClr>
                <a:srgbClr val="055994"/>
              </a:buClr>
              <a:buFont typeface="Arial" panose="020B0604020202020204" pitchFamily="34" charset="0"/>
              <a:buChar char="•"/>
            </a:pPr>
            <a:r>
              <a:rPr lang="en-US" sz="1400" u="sng" dirty="0">
                <a:hlinkClick r:id="rId6">
                  <a:extLst>
                    <a:ext uri="{A12FA001-AC4F-418D-AE19-62706E023703}">
                      <ahyp:hlinkClr xmlns:ahyp="http://schemas.microsoft.com/office/drawing/2018/hyperlinkcolor" val="tx"/>
                    </a:ext>
                  </a:extLst>
                </a:hlinkClick>
              </a:rPr>
              <a:t>Writing guidelines </a:t>
            </a:r>
            <a:endParaRPr lang="en-US" sz="1400" u="sng" dirty="0"/>
          </a:p>
          <a:p>
            <a:pPr>
              <a:spcAft>
                <a:spcPts val="600"/>
              </a:spcAft>
              <a:buClr>
                <a:srgbClr val="055994"/>
              </a:buClr>
            </a:pPr>
            <a:endParaRPr lang="en-US" sz="1400" dirty="0">
              <a:solidFill>
                <a:schemeClr val="tx1">
                  <a:lumMod val="85000"/>
                  <a:lumOff val="15000"/>
                </a:schemeClr>
              </a:solidFill>
            </a:endParaRPr>
          </a:p>
        </p:txBody>
      </p:sp>
      <p:sp>
        <p:nvSpPr>
          <p:cNvPr id="9" name="Rectangle 8">
            <a:extLst>
              <a:ext uri="{FF2B5EF4-FFF2-40B4-BE49-F238E27FC236}">
                <a16:creationId xmlns:a16="http://schemas.microsoft.com/office/drawing/2014/main" id="{7823219C-9A43-4255-B223-551B5F8404DC}"/>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53DBFE3-C7CB-460A-9C3C-94A64B9A3E4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AB6015-2E79-42DB-BD4F-B97679A2C378}"/>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10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0E442-9BD3-4BC0-AA0B-E810986B7F2B}"/>
              </a:ext>
              <a:ext uri="{C183D7F6-B498-43B3-948B-1728B52AA6E4}">
                <adec:decorative xmlns:adec="http://schemas.microsoft.com/office/drawing/2017/decorative" val="1"/>
              </a:ext>
            </a:extLst>
          </p:cNvPr>
          <p:cNvSpPr/>
          <p:nvPr/>
        </p:nvSpPr>
        <p:spPr>
          <a:xfrm>
            <a:off x="-22175"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DABA7CE-0A55-472F-8669-D1CE5DAF2CE4}"/>
              </a:ext>
            </a:extLst>
          </p:cNvPr>
          <p:cNvSpPr txBox="1"/>
          <p:nvPr/>
        </p:nvSpPr>
        <p:spPr>
          <a:xfrm>
            <a:off x="146521" y="1695933"/>
            <a:ext cx="2037459" cy="523220"/>
          </a:xfrm>
          <a:prstGeom prst="rect">
            <a:avLst/>
          </a:prstGeom>
          <a:noFill/>
        </p:spPr>
        <p:txBody>
          <a:bodyPr wrap="square" rtlCol="0">
            <a:spAutoFit/>
          </a:bodyPr>
          <a:lstStyle/>
          <a:p>
            <a:r>
              <a:rPr lang="en-US" sz="2800" b="1" dirty="0">
                <a:solidFill>
                  <a:schemeClr val="tx1">
                    <a:lumMod val="85000"/>
                    <a:lumOff val="15000"/>
                  </a:schemeClr>
                </a:solidFill>
              </a:rPr>
              <a:t>Content</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9758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Translation</a:t>
            </a:r>
            <a:endParaRPr lang="en-US" sz="1600" b="1" i="1" dirty="0">
              <a:solidFill>
                <a:srgbClr val="7030A0"/>
              </a:solidFill>
            </a:endParaRPr>
          </a:p>
        </p:txBody>
      </p:sp>
      <p:sp>
        <p:nvSpPr>
          <p:cNvPr id="4" name="TextBox 3">
            <a:extLst>
              <a:ext uri="{FF2B5EF4-FFF2-40B4-BE49-F238E27FC236}">
                <a16:creationId xmlns:a16="http://schemas.microsoft.com/office/drawing/2014/main" id="{87A66135-83D1-452A-AB19-88C73621F931}"/>
              </a:ext>
            </a:extLst>
          </p:cNvPr>
          <p:cNvSpPr txBox="1"/>
          <p:nvPr/>
        </p:nvSpPr>
        <p:spPr>
          <a:xfrm>
            <a:off x="2675692" y="786892"/>
            <a:ext cx="5075735" cy="3250121"/>
          </a:xfrm>
          <a:prstGeom prst="rect">
            <a:avLst/>
          </a:prstGeom>
          <a:noFill/>
        </p:spPr>
        <p:txBody>
          <a:bodyPr wrap="square" rtlCol="0">
            <a:spAutoFit/>
          </a:bodyPr>
          <a:lstStyle/>
          <a:p>
            <a:r>
              <a:rPr lang="en-US" sz="1400" b="1" dirty="0">
                <a:solidFill>
                  <a:schemeClr val="tx1">
                    <a:lumMod val="85000"/>
                    <a:lumOff val="15000"/>
                  </a:schemeClr>
                </a:solidFill>
              </a:rPr>
              <a:t>Culturally and Linguistically Appropriate Services (CLAS)</a:t>
            </a:r>
          </a:p>
          <a:p>
            <a:pPr>
              <a:spcAft>
                <a:spcPts val="600"/>
              </a:spcAft>
            </a:pPr>
            <a:endParaRPr lang="en-US" sz="1000" b="1" dirty="0">
              <a:solidFill>
                <a:schemeClr val="tx1">
                  <a:lumMod val="85000"/>
                  <a:lumOff val="15000"/>
                </a:schemeClr>
              </a:solidFill>
            </a:endParaRPr>
          </a:p>
          <a:p>
            <a:pPr>
              <a:lnSpc>
                <a:spcPct val="120000"/>
              </a:lnSpc>
              <a:spcAft>
                <a:spcPts val="600"/>
              </a:spcAft>
            </a:pPr>
            <a:r>
              <a:rPr lang="en-US" sz="1400" dirty="0">
                <a:solidFill>
                  <a:schemeClr val="tx1">
                    <a:lumMod val="85000"/>
                    <a:lumOff val="15000"/>
                  </a:schemeClr>
                </a:solidFill>
              </a:rPr>
              <a:t>The Culturally and Linguistically Appropriate Services (CLAS) standards were developed to provide guidance on how to improve service delivery to clients who may not have sufficient access to care based on race, ethnicity, linguistic capacity, or cultural background. </a:t>
            </a:r>
            <a:r>
              <a:rPr lang="en-US" sz="1200" i="1" dirty="0">
                <a:solidFill>
                  <a:schemeClr val="tx1">
                    <a:lumMod val="75000"/>
                    <a:lumOff val="25000"/>
                  </a:schemeClr>
                </a:solidFill>
                <a:hlinkClick r:id="rId3">
                  <a:extLst>
                    <a:ext uri="{A12FA001-AC4F-418D-AE19-62706E023703}">
                      <ahyp:hlinkClr xmlns:ahyp="http://schemas.microsoft.com/office/drawing/2018/hyperlinkcolor" val="tx"/>
                    </a:ext>
                  </a:extLst>
                </a:hlinkClick>
              </a:rPr>
              <a:t>mass.gov/service-details/clas-national-standards</a:t>
            </a:r>
            <a:endParaRPr lang="en-US" sz="1200" i="1" dirty="0">
              <a:solidFill>
                <a:schemeClr val="tx1">
                  <a:lumMod val="75000"/>
                  <a:lumOff val="25000"/>
                </a:schemeClr>
              </a:solidFill>
            </a:endParaRPr>
          </a:p>
          <a:p>
            <a:pPr>
              <a:lnSpc>
                <a:spcPct val="120000"/>
              </a:lnSpc>
              <a:spcAft>
                <a:spcPts val="600"/>
              </a:spcAft>
            </a:pPr>
            <a:endParaRPr lang="en-US" sz="1400" dirty="0">
              <a:solidFill>
                <a:schemeClr val="tx1">
                  <a:lumMod val="85000"/>
                  <a:lumOff val="15000"/>
                </a:schemeClr>
              </a:solidFill>
            </a:endParaRPr>
          </a:p>
          <a:p>
            <a:pPr>
              <a:lnSpc>
                <a:spcPct val="120000"/>
              </a:lnSpc>
              <a:spcAft>
                <a:spcPts val="600"/>
              </a:spcAft>
            </a:pPr>
            <a:r>
              <a:rPr lang="en-US" sz="1400" dirty="0">
                <a:solidFill>
                  <a:schemeClr val="tx1">
                    <a:lumMod val="85000"/>
                    <a:lumOff val="15000"/>
                  </a:schemeClr>
                </a:solidFill>
              </a:rPr>
              <a:t>When creating accessible materials, provide easy-to-understand print and multimedia materials and signage in the languages commonly used by the populations in the service area.</a:t>
            </a:r>
          </a:p>
          <a:p>
            <a:pPr>
              <a:spcAft>
                <a:spcPts val="600"/>
              </a:spcAft>
              <a:buClr>
                <a:srgbClr val="055994"/>
              </a:buClr>
            </a:pPr>
            <a:r>
              <a:rPr lang="en-US" sz="1200" i="1" dirty="0">
                <a:solidFill>
                  <a:schemeClr val="tx1">
                    <a:lumMod val="75000"/>
                    <a:lumOff val="25000"/>
                  </a:schemeClr>
                </a:solidFill>
                <a:hlinkClick r:id="rId4">
                  <a:extLst>
                    <a:ext uri="{A12FA001-AC4F-418D-AE19-62706E023703}">
                      <ahyp:hlinkClr xmlns:ahyp="http://schemas.microsoft.com/office/drawing/2018/hyperlinkcolor" val="tx"/>
                    </a:ext>
                  </a:extLst>
                </a:hlinkClick>
              </a:rPr>
              <a:t>mass.gov/doc/clas-introduction/download</a:t>
            </a:r>
            <a:endParaRPr lang="en-US" sz="1200" i="1" dirty="0">
              <a:solidFill>
                <a:schemeClr val="tx1">
                  <a:lumMod val="75000"/>
                  <a:lumOff val="25000"/>
                </a:schemeClr>
              </a:solidFill>
            </a:endParaRPr>
          </a:p>
        </p:txBody>
      </p:sp>
      <p:sp>
        <p:nvSpPr>
          <p:cNvPr id="9" name="Rectangle 8">
            <a:extLst>
              <a:ext uri="{FF2B5EF4-FFF2-40B4-BE49-F238E27FC236}">
                <a16:creationId xmlns:a16="http://schemas.microsoft.com/office/drawing/2014/main" id="{7823219C-9A43-4255-B223-551B5F8404DC}"/>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53DBFE3-C7CB-460A-9C3C-94A64B9A3E4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AB6015-2E79-42DB-BD4F-B97679A2C378}"/>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65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0E442-9BD3-4BC0-AA0B-E810986B7F2B}"/>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DABA7CE-0A55-472F-8669-D1CE5DAF2CE4}"/>
              </a:ext>
            </a:extLst>
          </p:cNvPr>
          <p:cNvSpPr txBox="1"/>
          <p:nvPr/>
        </p:nvSpPr>
        <p:spPr>
          <a:xfrm>
            <a:off x="146520" y="1695933"/>
            <a:ext cx="2330349" cy="507831"/>
          </a:xfrm>
          <a:prstGeom prst="rect">
            <a:avLst/>
          </a:prstGeom>
          <a:noFill/>
        </p:spPr>
        <p:txBody>
          <a:bodyPr wrap="square" rtlCol="0">
            <a:spAutoFit/>
          </a:bodyPr>
          <a:lstStyle/>
          <a:p>
            <a:r>
              <a:rPr lang="en-US" sz="2700" b="1" dirty="0">
                <a:solidFill>
                  <a:schemeClr val="tx1">
                    <a:lumMod val="85000"/>
                    <a:lumOff val="15000"/>
                  </a:schemeClr>
                </a:solidFill>
              </a:rPr>
              <a:t>Content</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97585"/>
            <a:ext cx="5879583" cy="774058"/>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Making Print Material Accessible for People Who Use Screen-Reading Software*</a:t>
            </a:r>
            <a:endParaRPr lang="en-US" sz="1200" b="1" i="1" dirty="0">
              <a:solidFill>
                <a:schemeClr val="tx1">
                  <a:lumMod val="85000"/>
                  <a:lumOff val="15000"/>
                </a:schemeClr>
              </a:solidFill>
            </a:endParaRPr>
          </a:p>
        </p:txBody>
      </p:sp>
      <p:sp>
        <p:nvSpPr>
          <p:cNvPr id="4" name="TextBox 3">
            <a:extLst>
              <a:ext uri="{FF2B5EF4-FFF2-40B4-BE49-F238E27FC236}">
                <a16:creationId xmlns:a16="http://schemas.microsoft.com/office/drawing/2014/main" id="{87A66135-83D1-452A-AB19-88C73621F931}"/>
              </a:ext>
            </a:extLst>
          </p:cNvPr>
          <p:cNvSpPr txBox="1"/>
          <p:nvPr/>
        </p:nvSpPr>
        <p:spPr>
          <a:xfrm>
            <a:off x="2694164" y="1149088"/>
            <a:ext cx="5819993" cy="3460819"/>
          </a:xfrm>
          <a:prstGeom prst="rect">
            <a:avLst/>
          </a:prstGeom>
          <a:noFill/>
        </p:spPr>
        <p:txBody>
          <a:bodyPr wrap="square" rtlCol="0">
            <a:spAutoFit/>
          </a:bodyPr>
          <a:lstStyle/>
          <a:p>
            <a:pPr marL="285750" indent="-285750">
              <a:lnSpc>
                <a:spcPct val="125000"/>
              </a:lnSpc>
              <a:spcAft>
                <a:spcPts val="600"/>
              </a:spcAft>
              <a:buClr>
                <a:srgbClr val="055994"/>
              </a:buClr>
              <a:buFont typeface="Arial" panose="020B0604020202020204" pitchFamily="34" charset="0"/>
              <a:buChar char="•"/>
            </a:pPr>
            <a:r>
              <a:rPr lang="en-US" sz="1400" dirty="0">
                <a:solidFill>
                  <a:schemeClr val="tx1">
                    <a:lumMod val="85000"/>
                    <a:lumOff val="15000"/>
                  </a:schemeClr>
                </a:solidFill>
              </a:rPr>
              <a:t>Use built-in headings and styles — To preserve tab order and to make it easier for screen readers to read your documents, use a logical heading order and the built-in formatting tools in Word. </a:t>
            </a:r>
          </a:p>
          <a:p>
            <a:pPr marL="285750" indent="-285750">
              <a:lnSpc>
                <a:spcPct val="125000"/>
              </a:lnSpc>
              <a:spcAft>
                <a:spcPts val="600"/>
              </a:spcAft>
              <a:buClr>
                <a:srgbClr val="055994"/>
              </a:buClr>
              <a:buFont typeface="Arial" panose="020B0604020202020204" pitchFamily="34" charset="0"/>
              <a:buChar char="•"/>
            </a:pPr>
            <a:r>
              <a:rPr lang="en-US" sz="1400" dirty="0">
                <a:solidFill>
                  <a:schemeClr val="tx1">
                    <a:lumMod val="85000"/>
                    <a:lumOff val="15000"/>
                  </a:schemeClr>
                </a:solidFill>
              </a:rPr>
              <a:t>Include alt text with all visuals — Elements, such as a  graphics, images, charts or photos need to be described. Alt text helps people who can’t see the screen to understand what’s important in images and other visuals.</a:t>
            </a:r>
          </a:p>
          <a:p>
            <a:pPr marL="285750" indent="-285750">
              <a:lnSpc>
                <a:spcPct val="125000"/>
              </a:lnSpc>
              <a:spcAft>
                <a:spcPts val="600"/>
              </a:spcAft>
              <a:buClr>
                <a:srgbClr val="055994"/>
              </a:buClr>
              <a:buFont typeface="Arial" panose="020B0604020202020204" pitchFamily="34" charset="0"/>
              <a:buChar char="•"/>
            </a:pPr>
            <a:r>
              <a:rPr lang="en-US" sz="1400" dirty="0">
                <a:solidFill>
                  <a:schemeClr val="tx1">
                    <a:lumMod val="85000"/>
                    <a:lumOff val="15000"/>
                  </a:schemeClr>
                </a:solidFill>
              </a:rPr>
              <a:t>Ensure that color is not the only means of conveying information — People who are blind, have low vision, or are colorblind might miss out on the meaning conveyed by particular colors.</a:t>
            </a:r>
            <a:endParaRPr lang="en-US" sz="1400" u="sng" dirty="0"/>
          </a:p>
          <a:p>
            <a:pPr>
              <a:lnSpc>
                <a:spcPct val="125000"/>
              </a:lnSpc>
              <a:spcAft>
                <a:spcPts val="600"/>
              </a:spcAft>
            </a:pPr>
            <a:r>
              <a:rPr lang="en-US" sz="1200" dirty="0">
                <a:solidFill>
                  <a:schemeClr val="tx1">
                    <a:lumMod val="85000"/>
                    <a:lumOff val="15000"/>
                  </a:schemeClr>
                </a:solidFill>
              </a:rPr>
              <a:t>*Screen-reading software allows people who are blind to access content with a voice synthesizer or braille display.  </a:t>
            </a:r>
          </a:p>
        </p:txBody>
      </p:sp>
      <p:sp>
        <p:nvSpPr>
          <p:cNvPr id="9" name="Rectangle 8">
            <a:extLst>
              <a:ext uri="{FF2B5EF4-FFF2-40B4-BE49-F238E27FC236}">
                <a16:creationId xmlns:a16="http://schemas.microsoft.com/office/drawing/2014/main" id="{7823219C-9A43-4255-B223-551B5F8404DC}"/>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53DBFE3-C7CB-460A-9C3C-94A64B9A3E4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AB6015-2E79-42DB-BD4F-B97679A2C378}"/>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18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0E442-9BD3-4BC0-AA0B-E810986B7F2B}"/>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DABA7CE-0A55-472F-8669-D1CE5DAF2CE4}"/>
              </a:ext>
            </a:extLst>
          </p:cNvPr>
          <p:cNvSpPr txBox="1"/>
          <p:nvPr/>
        </p:nvSpPr>
        <p:spPr>
          <a:xfrm>
            <a:off x="146520" y="1695933"/>
            <a:ext cx="2330349" cy="507831"/>
          </a:xfrm>
          <a:prstGeom prst="rect">
            <a:avLst/>
          </a:prstGeom>
          <a:noFill/>
        </p:spPr>
        <p:txBody>
          <a:bodyPr wrap="square" rtlCol="0">
            <a:spAutoFit/>
          </a:bodyPr>
          <a:lstStyle/>
          <a:p>
            <a:r>
              <a:rPr lang="en-US" sz="2700" b="1" dirty="0">
                <a:solidFill>
                  <a:schemeClr val="tx1">
                    <a:lumMod val="85000"/>
                    <a:lumOff val="15000"/>
                  </a:schemeClr>
                </a:solidFill>
              </a:rPr>
              <a:t>Content</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9758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Print Meeting Materials</a:t>
            </a:r>
            <a:endParaRPr lang="en-US" sz="1200" b="1" i="1" dirty="0">
              <a:solidFill>
                <a:schemeClr val="tx1">
                  <a:lumMod val="85000"/>
                  <a:lumOff val="15000"/>
                </a:schemeClr>
              </a:solidFill>
            </a:endParaRPr>
          </a:p>
        </p:txBody>
      </p:sp>
      <p:sp>
        <p:nvSpPr>
          <p:cNvPr id="4" name="TextBox 3">
            <a:extLst>
              <a:ext uri="{FF2B5EF4-FFF2-40B4-BE49-F238E27FC236}">
                <a16:creationId xmlns:a16="http://schemas.microsoft.com/office/drawing/2014/main" id="{87A66135-83D1-452A-AB19-88C73621F931}"/>
              </a:ext>
            </a:extLst>
          </p:cNvPr>
          <p:cNvSpPr txBox="1"/>
          <p:nvPr/>
        </p:nvSpPr>
        <p:spPr>
          <a:xfrm>
            <a:off x="2675692" y="841861"/>
            <a:ext cx="6047388" cy="3958071"/>
          </a:xfrm>
          <a:prstGeom prst="rect">
            <a:avLst/>
          </a:prstGeom>
          <a:noFill/>
        </p:spPr>
        <p:txBody>
          <a:bodyPr wrap="square" rtlCol="0">
            <a:spAutoFit/>
          </a:bodyPr>
          <a:lstStyle/>
          <a:p>
            <a:pPr>
              <a:lnSpc>
                <a:spcPct val="125000"/>
              </a:lnSpc>
              <a:spcAft>
                <a:spcPts val="600"/>
              </a:spcAft>
            </a:pPr>
            <a:r>
              <a:rPr lang="en-US" sz="1400" dirty="0">
                <a:solidFill>
                  <a:schemeClr val="tx1">
                    <a:lumMod val="85000"/>
                    <a:lumOff val="15000"/>
                  </a:schemeClr>
                </a:solidFill>
              </a:rPr>
              <a:t>Make sure that: </a:t>
            </a:r>
          </a:p>
          <a:p>
            <a:pPr marL="285750" indent="-285750">
              <a:lnSpc>
                <a:spcPct val="125000"/>
              </a:lnSpc>
              <a:spcAft>
                <a:spcPts val="600"/>
              </a:spcAft>
              <a:buClr>
                <a:srgbClr val="055994"/>
              </a:buClr>
              <a:buFont typeface="Arial" panose="020B0604020202020204" pitchFamily="34" charset="0"/>
              <a:buChar char="•"/>
            </a:pPr>
            <a:r>
              <a:rPr lang="en-US" sz="1400" dirty="0">
                <a:solidFill>
                  <a:schemeClr val="tx1">
                    <a:lumMod val="85000"/>
                    <a:lumOff val="15000"/>
                  </a:schemeClr>
                </a:solidFill>
              </a:rPr>
              <a:t>Notices and invitations include information concerning accessibility provided. </a:t>
            </a:r>
          </a:p>
          <a:p>
            <a:pPr marL="688975" indent="-688975">
              <a:lnSpc>
                <a:spcPct val="125000"/>
              </a:lnSpc>
              <a:spcAft>
                <a:spcPts val="600"/>
              </a:spcAft>
              <a:buClr>
                <a:srgbClr val="055994"/>
              </a:buClr>
              <a:buFont typeface="Arial" panose="020B0604020202020204" pitchFamily="34" charset="0"/>
              <a:buChar char="•"/>
            </a:pPr>
            <a:r>
              <a:rPr lang="en-US" sz="1400" dirty="0">
                <a:solidFill>
                  <a:schemeClr val="tx1">
                    <a:lumMod val="85000"/>
                    <a:lumOff val="15000"/>
                  </a:schemeClr>
                </a:solidFill>
              </a:rPr>
              <a:t>If you’re holding the event in an accessible space, use the symbol for wheelchair accessibility. </a:t>
            </a:r>
            <a:r>
              <a:rPr lang="en-US" sz="1400" dirty="0"/>
              <a:t> </a:t>
            </a:r>
          </a:p>
          <a:p>
            <a:pPr marL="688975" indent="-688975">
              <a:lnSpc>
                <a:spcPct val="125000"/>
              </a:lnSpc>
              <a:spcAft>
                <a:spcPts val="600"/>
              </a:spcAft>
              <a:buClr>
                <a:srgbClr val="055994"/>
              </a:buClr>
              <a:buFont typeface="Arial" panose="020B0604020202020204" pitchFamily="34" charset="0"/>
              <a:buChar char="•"/>
            </a:pPr>
            <a:r>
              <a:rPr lang="en-US" sz="1400" dirty="0">
                <a:solidFill>
                  <a:schemeClr val="tx1">
                    <a:lumMod val="85000"/>
                    <a:lumOff val="15000"/>
                  </a:schemeClr>
                </a:solidFill>
              </a:rPr>
              <a:t>If there will be sign language interpreters, use the sign language interpretation symbol. </a:t>
            </a:r>
            <a:endParaRPr lang="en-US" sz="1400" dirty="0">
              <a:solidFill>
                <a:srgbClr val="FF0000"/>
              </a:solidFill>
            </a:endParaRPr>
          </a:p>
          <a:p>
            <a:pPr marL="285750" indent="-285750">
              <a:lnSpc>
                <a:spcPct val="125000"/>
              </a:lnSpc>
              <a:spcAft>
                <a:spcPts val="600"/>
              </a:spcAft>
              <a:buClr>
                <a:srgbClr val="055994"/>
              </a:buClr>
              <a:buFont typeface="Arial" panose="020B0604020202020204" pitchFamily="34" charset="0"/>
              <a:buChar char="•"/>
            </a:pPr>
            <a:r>
              <a:rPr lang="en-US" sz="1400" dirty="0">
                <a:solidFill>
                  <a:schemeClr val="tx1">
                    <a:lumMod val="85000"/>
                    <a:lumOff val="15000"/>
                  </a:schemeClr>
                </a:solidFill>
              </a:rPr>
              <a:t>The Graphic Artist Guild has all the access symbols at </a:t>
            </a:r>
            <a:r>
              <a:rPr lang="en-US" sz="1400" dirty="0">
                <a:solidFill>
                  <a:srgbClr val="055994"/>
                </a:solidFill>
                <a:hlinkClick r:id="rId3">
                  <a:extLst>
                    <a:ext uri="{A12FA001-AC4F-418D-AE19-62706E023703}">
                      <ahyp:hlinkClr xmlns:ahyp="http://schemas.microsoft.com/office/drawing/2018/hyperlinkcolor" val="tx"/>
                    </a:ext>
                  </a:extLst>
                </a:hlinkClick>
              </a:rPr>
              <a:t>graphicartistsguild.org/downloadable-disability-access-symbols</a:t>
            </a:r>
            <a:r>
              <a:rPr lang="en-US" sz="1400" dirty="0">
                <a:solidFill>
                  <a:schemeClr val="tx1">
                    <a:lumMod val="85000"/>
                    <a:lumOff val="15000"/>
                  </a:schemeClr>
                </a:solidFill>
              </a:rPr>
              <a:t>.</a:t>
            </a:r>
          </a:p>
          <a:p>
            <a:pPr marL="285750" indent="-285750">
              <a:lnSpc>
                <a:spcPct val="125000"/>
              </a:lnSpc>
              <a:spcAft>
                <a:spcPts val="600"/>
              </a:spcAft>
              <a:buClr>
                <a:srgbClr val="055994"/>
              </a:buClr>
              <a:buFont typeface="Arial" panose="020B0604020202020204" pitchFamily="34" charset="0"/>
              <a:buChar char="•"/>
            </a:pPr>
            <a:r>
              <a:rPr lang="en-US" sz="1400" dirty="0">
                <a:solidFill>
                  <a:schemeClr val="tx1">
                    <a:lumMod val="85000"/>
                    <a:lumOff val="15000"/>
                  </a:schemeClr>
                </a:solidFill>
              </a:rPr>
              <a:t>Provide an opportunity for people with disabilities to request accommodations they need to participate. You can have a fill-in space on a registration form, but we recommend that you also provide an individual name and contact information for privacy reasons.</a:t>
            </a:r>
          </a:p>
        </p:txBody>
      </p:sp>
      <p:sp>
        <p:nvSpPr>
          <p:cNvPr id="9" name="Rectangle 8">
            <a:extLst>
              <a:ext uri="{FF2B5EF4-FFF2-40B4-BE49-F238E27FC236}">
                <a16:creationId xmlns:a16="http://schemas.microsoft.com/office/drawing/2014/main" id="{7823219C-9A43-4255-B223-551B5F8404DC}"/>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53DBFE3-C7CB-460A-9C3C-94A64B9A3E4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AB6015-2E79-42DB-BD4F-B97679A2C378}"/>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pic>
        <p:nvPicPr>
          <p:cNvPr id="2" name="Picture 1" descr="Symbol for Wheelchair Accessibility">
            <a:extLst>
              <a:ext uri="{FF2B5EF4-FFF2-40B4-BE49-F238E27FC236}">
                <a16:creationId xmlns:a16="http://schemas.microsoft.com/office/drawing/2014/main" id="{55839DF4-2D51-4FBD-91D1-1F247ABE7D2F}"/>
              </a:ext>
            </a:extLst>
          </p:cNvPr>
          <p:cNvPicPr>
            <a:picLocks noChangeAspect="1"/>
          </p:cNvPicPr>
          <p:nvPr/>
        </p:nvPicPr>
        <p:blipFill>
          <a:blip r:embed="rId4"/>
          <a:stretch>
            <a:fillRect/>
          </a:stretch>
        </p:blipFill>
        <p:spPr>
          <a:xfrm>
            <a:off x="3024130" y="1949848"/>
            <a:ext cx="344713" cy="366258"/>
          </a:xfrm>
          <a:prstGeom prst="rect">
            <a:avLst/>
          </a:prstGeom>
        </p:spPr>
      </p:pic>
      <p:pic>
        <p:nvPicPr>
          <p:cNvPr id="3" name="Picture 2">
            <a:extLst>
              <a:ext uri="{FF2B5EF4-FFF2-40B4-BE49-F238E27FC236}">
                <a16:creationId xmlns:a16="http://schemas.microsoft.com/office/drawing/2014/main" id="{5BD84813-F434-494E-9E68-BAC960E98F6D}"/>
              </a:ext>
            </a:extLst>
          </p:cNvPr>
          <p:cNvPicPr>
            <a:picLocks noChangeAspect="1"/>
          </p:cNvPicPr>
          <p:nvPr/>
        </p:nvPicPr>
        <p:blipFill>
          <a:blip r:embed="rId5"/>
          <a:stretch>
            <a:fillRect/>
          </a:stretch>
        </p:blipFill>
        <p:spPr>
          <a:xfrm>
            <a:off x="2988556" y="2486025"/>
            <a:ext cx="415860" cy="374649"/>
          </a:xfrm>
          <a:prstGeom prst="rect">
            <a:avLst/>
          </a:prstGeom>
        </p:spPr>
      </p:pic>
    </p:spTree>
    <p:extLst>
      <p:ext uri="{BB962C8B-B14F-4D97-AF65-F5344CB8AC3E}">
        <p14:creationId xmlns:p14="http://schemas.microsoft.com/office/powerpoint/2010/main" val="200923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0E442-9BD3-4BC0-AA0B-E810986B7F2B}"/>
              </a:ext>
              <a:ext uri="{C183D7F6-B498-43B3-948B-1728B52AA6E4}">
                <adec:decorative xmlns:adec="http://schemas.microsoft.com/office/drawing/2017/decorative" val="1"/>
              </a:ext>
            </a:extLst>
          </p:cNvPr>
          <p:cNvSpPr/>
          <p:nvPr/>
        </p:nvSpPr>
        <p:spPr>
          <a:xfrm>
            <a:off x="1" y="0"/>
            <a:ext cx="2476869"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DABA7CE-0A55-472F-8669-D1CE5DAF2CE4}"/>
              </a:ext>
            </a:extLst>
          </p:cNvPr>
          <p:cNvSpPr txBox="1"/>
          <p:nvPr/>
        </p:nvSpPr>
        <p:spPr>
          <a:xfrm>
            <a:off x="146520" y="1695933"/>
            <a:ext cx="2330349" cy="507831"/>
          </a:xfrm>
          <a:prstGeom prst="rect">
            <a:avLst/>
          </a:prstGeom>
          <a:noFill/>
        </p:spPr>
        <p:txBody>
          <a:bodyPr wrap="square" rtlCol="0">
            <a:spAutoFit/>
          </a:bodyPr>
          <a:lstStyle/>
          <a:p>
            <a:r>
              <a:rPr lang="en-US" sz="2700" b="1" dirty="0">
                <a:solidFill>
                  <a:schemeClr val="tx1">
                    <a:lumMod val="85000"/>
                    <a:lumOff val="15000"/>
                  </a:schemeClr>
                </a:solidFill>
              </a:rPr>
              <a:t>Design Layout</a:t>
            </a:r>
          </a:p>
        </p:txBody>
      </p:sp>
      <p:sp>
        <p:nvSpPr>
          <p:cNvPr id="6" name="TextBox 5">
            <a:extLst>
              <a:ext uri="{FF2B5EF4-FFF2-40B4-BE49-F238E27FC236}">
                <a16:creationId xmlns:a16="http://schemas.microsoft.com/office/drawing/2014/main" id="{F7280AB0-72F3-482C-BA30-BA48C82AED49}"/>
              </a:ext>
            </a:extLst>
          </p:cNvPr>
          <p:cNvSpPr txBox="1"/>
          <p:nvPr/>
        </p:nvSpPr>
        <p:spPr>
          <a:xfrm>
            <a:off x="2634574" y="297585"/>
            <a:ext cx="5879583" cy="423193"/>
          </a:xfrm>
          <a:prstGeom prst="rect">
            <a:avLst/>
          </a:prstGeom>
          <a:noFill/>
        </p:spPr>
        <p:txBody>
          <a:bodyPr wrap="square" rtlCol="0">
            <a:spAutoFit/>
          </a:bodyPr>
          <a:lstStyle/>
          <a:p>
            <a:pPr>
              <a:lnSpc>
                <a:spcPct val="114000"/>
              </a:lnSpc>
            </a:pPr>
            <a:r>
              <a:rPr lang="en-US" sz="2000" b="1" dirty="0">
                <a:solidFill>
                  <a:schemeClr val="tx1">
                    <a:lumMod val="85000"/>
                    <a:lumOff val="15000"/>
                  </a:schemeClr>
                </a:solidFill>
              </a:rPr>
              <a:t>Page Format </a:t>
            </a:r>
            <a:endParaRPr lang="en-US" sz="1200" b="1" i="1" dirty="0">
              <a:solidFill>
                <a:srgbClr val="002060"/>
              </a:solidFill>
            </a:endParaRPr>
          </a:p>
        </p:txBody>
      </p:sp>
      <p:sp>
        <p:nvSpPr>
          <p:cNvPr id="4" name="TextBox 3">
            <a:extLst>
              <a:ext uri="{FF2B5EF4-FFF2-40B4-BE49-F238E27FC236}">
                <a16:creationId xmlns:a16="http://schemas.microsoft.com/office/drawing/2014/main" id="{87A66135-83D1-452A-AB19-88C73621F931}"/>
              </a:ext>
            </a:extLst>
          </p:cNvPr>
          <p:cNvSpPr txBox="1"/>
          <p:nvPr/>
        </p:nvSpPr>
        <p:spPr>
          <a:xfrm>
            <a:off x="2675692" y="1378890"/>
            <a:ext cx="4940841" cy="1919051"/>
          </a:xfrm>
          <a:prstGeom prst="rect">
            <a:avLst/>
          </a:prstGeom>
          <a:noFill/>
        </p:spPr>
        <p:txBody>
          <a:bodyPr wrap="square" rtlCol="0">
            <a:spAutoFit/>
          </a:bodyPr>
          <a:lstStyle/>
          <a:p>
            <a:pPr>
              <a:lnSpc>
                <a:spcPct val="125000"/>
              </a:lnSpc>
              <a:spcAft>
                <a:spcPts val="600"/>
              </a:spcAft>
            </a:pPr>
            <a:r>
              <a:rPr lang="en-US" sz="1400" dirty="0">
                <a:solidFill>
                  <a:schemeClr val="tx1">
                    <a:lumMod val="85000"/>
                    <a:lumOff val="15000"/>
                  </a:schemeClr>
                </a:solidFill>
              </a:rPr>
              <a:t>Make sure that: </a:t>
            </a:r>
          </a:p>
          <a:p>
            <a:pPr marL="285750" indent="-285750">
              <a:lnSpc>
                <a:spcPct val="125000"/>
              </a:lnSpc>
              <a:spcAft>
                <a:spcPts val="600"/>
              </a:spcAft>
              <a:buFont typeface="Arial" panose="020B0604020202020204" pitchFamily="34" charset="0"/>
              <a:buChar char="•"/>
            </a:pPr>
            <a:r>
              <a:rPr lang="en-US" sz="1400" dirty="0">
                <a:solidFill>
                  <a:schemeClr val="tx1">
                    <a:lumMod val="85000"/>
                    <a:lumOff val="15000"/>
                  </a:schemeClr>
                </a:solidFill>
              </a:rPr>
              <a:t>Outside page margins are at least 1/2 inch. </a:t>
            </a:r>
          </a:p>
          <a:p>
            <a:pPr marL="285750" indent="-285750">
              <a:lnSpc>
                <a:spcPct val="125000"/>
              </a:lnSpc>
              <a:spcAft>
                <a:spcPts val="600"/>
              </a:spcAft>
              <a:buFont typeface="Arial" panose="020B0604020202020204" pitchFamily="34" charset="0"/>
              <a:buChar char="•"/>
            </a:pPr>
            <a:r>
              <a:rPr lang="en-US" sz="1400" dirty="0">
                <a:solidFill>
                  <a:schemeClr val="tx1">
                    <a:lumMod val="85000"/>
                    <a:lumOff val="15000"/>
                  </a:schemeClr>
                </a:solidFill>
              </a:rPr>
              <a:t>The gutter margins (the adjoining margins in two facing pages) is at least 7/8 inch if the </a:t>
            </a:r>
            <a:r>
              <a:rPr lang="en-US" sz="1400" dirty="0"/>
              <a:t>document is going to be bound or three hole punched. </a:t>
            </a:r>
          </a:p>
          <a:p>
            <a:pPr marL="285750" indent="-285750">
              <a:lnSpc>
                <a:spcPct val="125000"/>
              </a:lnSpc>
              <a:spcAft>
                <a:spcPts val="600"/>
              </a:spcAft>
              <a:buFont typeface="Arial" panose="020B0604020202020204" pitchFamily="34" charset="0"/>
              <a:buChar char="•"/>
            </a:pPr>
            <a:r>
              <a:rPr lang="en-US" sz="1400" dirty="0">
                <a:solidFill>
                  <a:schemeClr val="tx1">
                    <a:lumMod val="85000"/>
                    <a:lumOff val="15000"/>
                  </a:schemeClr>
                </a:solidFill>
              </a:rPr>
              <a:t>The space between columns is at least 1/2 inch.</a:t>
            </a:r>
          </a:p>
        </p:txBody>
      </p:sp>
      <p:sp>
        <p:nvSpPr>
          <p:cNvPr id="9" name="Rectangle 8">
            <a:extLst>
              <a:ext uri="{FF2B5EF4-FFF2-40B4-BE49-F238E27FC236}">
                <a16:creationId xmlns:a16="http://schemas.microsoft.com/office/drawing/2014/main" id="{7823219C-9A43-4255-B223-551B5F8404DC}"/>
              </a:ext>
              <a:ext uri="{C183D7F6-B498-43B3-948B-1728B52AA6E4}">
                <adec:decorative xmlns:adec="http://schemas.microsoft.com/office/drawing/2017/decorative" val="1"/>
              </a:ext>
            </a:extLst>
          </p:cNvPr>
          <p:cNvSpPr/>
          <p:nvPr/>
        </p:nvSpPr>
        <p:spPr>
          <a:xfrm>
            <a:off x="146521" y="1518962"/>
            <a:ext cx="2139479" cy="967063"/>
          </a:xfrm>
          <a:prstGeom prst="rect">
            <a:avLst/>
          </a:prstGeom>
          <a:noFill/>
          <a:ln>
            <a:solidFill>
              <a:srgbClr val="05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53DBFE3-C7CB-460A-9C3C-94A64B9A3E46}"/>
              </a:ext>
              <a:ext uri="{C183D7F6-B498-43B3-948B-1728B52AA6E4}">
                <adec:decorative xmlns:adec="http://schemas.microsoft.com/office/drawing/2017/decorative" val="1"/>
              </a:ext>
            </a:extLst>
          </p:cNvPr>
          <p:cNvCxnSpPr>
            <a:cxnSpLocks/>
          </p:cNvCxnSpPr>
          <p:nvPr/>
        </p:nvCxnSpPr>
        <p:spPr>
          <a:xfrm>
            <a:off x="146521" y="2571750"/>
            <a:ext cx="2139479" cy="0"/>
          </a:xfrm>
          <a:prstGeom prst="line">
            <a:avLst/>
          </a:prstGeom>
          <a:ln w="76200">
            <a:solidFill>
              <a:srgbClr val="05599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AB6015-2E79-42DB-BD4F-B97679A2C378}"/>
              </a:ext>
            </a:extLst>
          </p:cNvPr>
          <p:cNvCxnSpPr/>
          <p:nvPr/>
        </p:nvCxnSpPr>
        <p:spPr>
          <a:xfrm flipV="1">
            <a:off x="2476870" y="0"/>
            <a:ext cx="0" cy="5143500"/>
          </a:xfrm>
          <a:prstGeom prst="line">
            <a:avLst/>
          </a:prstGeom>
          <a:ln w="28575">
            <a:solidFill>
              <a:srgbClr val="055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05198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2F2F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HCD overview 6-14-22 web" id="{A6F24C77-344E-B64E-B0DC-CB3227916F16}" vid="{B9A7AA98-A7EA-9B42-9CFE-B68A7495CB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5" ma:contentTypeDescription="Create a new document." ma:contentTypeScope="" ma:versionID="d3a18929cf64ecef4375e587bb7f83fc">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e1bec69a0c15a00fc885ce11f22baf65"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9EC15-D14D-462D-967C-60BE9D93AD7F}">
  <ds:schemaRefs>
    <ds:schemaRef ds:uri="http://schemas.microsoft.com/sharepoint/v3/contenttype/forms"/>
  </ds:schemaRefs>
</ds:datastoreItem>
</file>

<file path=customXml/itemProps2.xml><?xml version="1.0" encoding="utf-8"?>
<ds:datastoreItem xmlns:ds="http://schemas.openxmlformats.org/officeDocument/2006/customXml" ds:itemID="{8E3F1E6F-0B96-4233-A64E-40840F41EB8A}">
  <ds:schemaRefs>
    <ds:schemaRef ds:uri="http://schemas.microsoft.com/office/2006/metadata/properties"/>
    <ds:schemaRef ds:uri="http://schemas.microsoft.com/office/infopath/2007/PartnerControls"/>
    <ds:schemaRef ds:uri="e10e4db1-d899-403d-9807-651178ead3da"/>
    <ds:schemaRef ds:uri="ae916ade-957f-4a2f-93c3-592a84a0e75c"/>
  </ds:schemaRefs>
</ds:datastoreItem>
</file>

<file path=customXml/itemProps3.xml><?xml version="1.0" encoding="utf-8"?>
<ds:datastoreItem xmlns:ds="http://schemas.openxmlformats.org/officeDocument/2006/customXml" ds:itemID="{4188E27E-C38C-4BAF-A2F9-2A2376EEA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104855</TotalTime>
  <Words>3046</Words>
  <Application>Microsoft Office PowerPoint</Application>
  <PresentationFormat>On-screen Show (16:9)</PresentationFormat>
  <Paragraphs>236</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Times New Roman</vt:lpstr>
      <vt:lpstr>Tw Cen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institute for human centered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Fletcher</dc:creator>
  <cp:lastModifiedBy>Giardina, Angelica</cp:lastModifiedBy>
  <cp:revision>1505</cp:revision>
  <cp:lastPrinted>2023-09-12T21:47:53Z</cp:lastPrinted>
  <dcterms:created xsi:type="dcterms:W3CDTF">2016-07-07T01:29:45Z</dcterms:created>
  <dcterms:modified xsi:type="dcterms:W3CDTF">2024-03-04T18:44:36Z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